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5"/>
  </p:notesMasterIdLst>
  <p:sldIdLst>
    <p:sldId id="298" r:id="rId3"/>
    <p:sldId id="297" r:id="rId4"/>
    <p:sldId id="258" r:id="rId5"/>
    <p:sldId id="259" r:id="rId6"/>
    <p:sldId id="261" r:id="rId7"/>
    <p:sldId id="266" r:id="rId8"/>
    <p:sldId id="300" r:id="rId9"/>
    <p:sldId id="299" r:id="rId10"/>
    <p:sldId id="301" r:id="rId11"/>
    <p:sldId id="302" r:id="rId12"/>
    <p:sldId id="263" r:id="rId13"/>
    <p:sldId id="286" r:id="rId14"/>
    <p:sldId id="288" r:id="rId15"/>
    <p:sldId id="296" r:id="rId16"/>
    <p:sldId id="289" r:id="rId17"/>
    <p:sldId id="290" r:id="rId18"/>
    <p:sldId id="291" r:id="rId19"/>
    <p:sldId id="292" r:id="rId20"/>
    <p:sldId id="293" r:id="rId21"/>
    <p:sldId id="294" r:id="rId22"/>
    <p:sldId id="295" r:id="rId23"/>
    <p:sldId id="279" r:id="rId24"/>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119" d="100"/>
          <a:sy n="119" d="100"/>
        </p:scale>
        <p:origin x="108" y="2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215"/>
          </a:xfrm>
          <a:prstGeom prst="rect">
            <a:avLst/>
          </a:prstGeom>
        </p:spPr>
        <p:txBody>
          <a:bodyPr vert="horz" lIns="92007" tIns="46003" rIns="92007" bIns="46003" rtlCol="0"/>
          <a:lstStyle>
            <a:lvl1pPr algn="l">
              <a:defRPr sz="1200"/>
            </a:lvl1pPr>
          </a:lstStyle>
          <a:p>
            <a:endParaRPr lang="ru-RU"/>
          </a:p>
        </p:txBody>
      </p:sp>
      <p:sp>
        <p:nvSpPr>
          <p:cNvPr id="3" name="Дата 2"/>
          <p:cNvSpPr>
            <a:spLocks noGrp="1"/>
          </p:cNvSpPr>
          <p:nvPr>
            <p:ph type="dt" idx="1"/>
          </p:nvPr>
        </p:nvSpPr>
        <p:spPr>
          <a:xfrm>
            <a:off x="3901698" y="0"/>
            <a:ext cx="2984871" cy="502215"/>
          </a:xfrm>
          <a:prstGeom prst="rect">
            <a:avLst/>
          </a:prstGeom>
        </p:spPr>
        <p:txBody>
          <a:bodyPr vert="horz" lIns="92007" tIns="46003" rIns="92007" bIns="46003" rtlCol="0"/>
          <a:lstStyle>
            <a:lvl1pPr algn="r">
              <a:defRPr sz="1200"/>
            </a:lvl1pPr>
          </a:lstStyle>
          <a:p>
            <a:fld id="{DE34C55A-F19A-4706-A5B2-AE3150D0989B}" type="datetimeFigureOut">
              <a:rPr lang="ru-RU" smtClean="0"/>
              <a:t>11.10.2024</a:t>
            </a:fld>
            <a:endParaRPr lang="ru-RU"/>
          </a:p>
        </p:txBody>
      </p:sp>
      <p:sp>
        <p:nvSpPr>
          <p:cNvPr id="4" name="Образ слайда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2007" tIns="46003" rIns="92007" bIns="46003" rtlCol="0" anchor="ctr"/>
          <a:lstStyle/>
          <a:p>
            <a:endParaRPr lang="ru-RU"/>
          </a:p>
        </p:txBody>
      </p:sp>
      <p:sp>
        <p:nvSpPr>
          <p:cNvPr id="5" name="Заметки 4"/>
          <p:cNvSpPr>
            <a:spLocks noGrp="1"/>
          </p:cNvSpPr>
          <p:nvPr>
            <p:ph type="body" sz="quarter" idx="3"/>
          </p:nvPr>
        </p:nvSpPr>
        <p:spPr>
          <a:xfrm>
            <a:off x="688817" y="4822220"/>
            <a:ext cx="5510530" cy="3945742"/>
          </a:xfrm>
          <a:prstGeom prst="rect">
            <a:avLst/>
          </a:prstGeom>
        </p:spPr>
        <p:txBody>
          <a:bodyPr vert="horz" lIns="92007" tIns="46003" rIns="92007" bIns="4600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18086"/>
            <a:ext cx="2984871" cy="502215"/>
          </a:xfrm>
          <a:prstGeom prst="rect">
            <a:avLst/>
          </a:prstGeom>
        </p:spPr>
        <p:txBody>
          <a:bodyPr vert="horz" lIns="92007" tIns="46003" rIns="92007" bIns="46003" rtlCol="0" anchor="b"/>
          <a:lstStyle>
            <a:lvl1pPr algn="l">
              <a:defRPr sz="1200"/>
            </a:lvl1pPr>
          </a:lstStyle>
          <a:p>
            <a:endParaRPr lang="ru-RU"/>
          </a:p>
        </p:txBody>
      </p:sp>
      <p:sp>
        <p:nvSpPr>
          <p:cNvPr id="7" name="Номер слайда 6"/>
          <p:cNvSpPr>
            <a:spLocks noGrp="1"/>
          </p:cNvSpPr>
          <p:nvPr>
            <p:ph type="sldNum" sz="quarter" idx="5"/>
          </p:nvPr>
        </p:nvSpPr>
        <p:spPr>
          <a:xfrm>
            <a:off x="3901698" y="9518086"/>
            <a:ext cx="2984871" cy="502215"/>
          </a:xfrm>
          <a:prstGeom prst="rect">
            <a:avLst/>
          </a:prstGeom>
        </p:spPr>
        <p:txBody>
          <a:bodyPr vert="horz" lIns="92007" tIns="46003" rIns="92007" bIns="46003" rtlCol="0" anchor="b"/>
          <a:lstStyle>
            <a:lvl1pPr algn="r">
              <a:defRPr sz="1200"/>
            </a:lvl1pPr>
          </a:lstStyle>
          <a:p>
            <a:fld id="{F676C4E8-433B-4D13-A0E1-DFC313C18747}" type="slidenum">
              <a:rPr lang="ru-RU" smtClean="0"/>
              <a:t>‹#›</a:t>
            </a:fld>
            <a:endParaRPr lang="ru-RU"/>
          </a:p>
        </p:txBody>
      </p:sp>
    </p:spTree>
    <p:extLst>
      <p:ext uri="{BB962C8B-B14F-4D97-AF65-F5344CB8AC3E}">
        <p14:creationId xmlns:p14="http://schemas.microsoft.com/office/powerpoint/2010/main" val="410382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t>1</a:t>
            </a:fld>
            <a:endParaRPr lang="ru-RU"/>
          </a:p>
        </p:txBody>
      </p:sp>
    </p:spTree>
    <p:extLst>
      <p:ext uri="{BB962C8B-B14F-4D97-AF65-F5344CB8AC3E}">
        <p14:creationId xmlns:p14="http://schemas.microsoft.com/office/powerpoint/2010/main" val="341251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49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239071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14880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98366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122508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284075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297918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146487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1723691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2352459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4407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416362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667037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4098411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57989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765853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0899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1317045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3235897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358106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4E0D10-7CB5-483B-ACEA-04BF6FF7F5D9}"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4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417275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373681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245180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150911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6CE942-2352-41D2-AC0C-4B94013D3A5A}" type="datetimeFigureOut">
              <a:rPr lang="ru-RU" smtClean="0"/>
              <a:pPr/>
              <a:t>11.10.2024</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4E0D10-7CB5-483B-ACEA-04BF6FF7F5D9}" type="slidenum">
              <a:rPr lang="ru-RU" smtClean="0"/>
              <a:pPr/>
              <a:t>‹#›</a:t>
            </a:fld>
            <a:endParaRPr lang="ru-RU"/>
          </a:p>
        </p:txBody>
      </p:sp>
    </p:spTree>
    <p:extLst>
      <p:ext uri="{BB962C8B-B14F-4D97-AF65-F5344CB8AC3E}">
        <p14:creationId xmlns:p14="http://schemas.microsoft.com/office/powerpoint/2010/main" val="349159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D6CE942-2352-41D2-AC0C-4B94013D3A5A}" type="datetimeFigureOut">
              <a:rPr lang="ru-RU" smtClean="0"/>
              <a:pPr/>
              <a:t>11.10.2024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4E0D10-7CB5-483B-ACEA-04BF6FF7F5D9}" type="slidenum">
              <a:rPr lang="ru-RU" smtClean="0"/>
              <a:pPr/>
              <a:t>‹#›</a:t>
            </a:fld>
            <a:endParaRPr lang="ru-RU"/>
          </a:p>
        </p:txBody>
      </p:sp>
    </p:spTree>
    <p:extLst>
      <p:ext uri="{BB962C8B-B14F-4D97-AF65-F5344CB8AC3E}">
        <p14:creationId xmlns:p14="http://schemas.microsoft.com/office/powerpoint/2010/main" val="251910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6CE942-2352-41D2-AC0C-4B94013D3A5A}" type="datetimeFigureOut">
              <a:rPr lang="ru-RU" smtClean="0"/>
              <a:pPr/>
              <a:t>11.10.2024</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4E0D10-7CB5-483B-ACEA-04BF6FF7F5D9}"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346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6CE942-2352-41D2-AC0C-4B94013D3A5A}" type="datetimeFigureOut">
              <a:rPr lang="ru-RU" smtClean="0"/>
              <a:pPr/>
              <a:t>11.10.2024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4E0D10-7CB5-483B-ACEA-04BF6FF7F5D9}" type="slidenum">
              <a:rPr lang="ru-RU" smtClean="0"/>
              <a:pPr/>
              <a:t>‹#›</a:t>
            </a:fld>
            <a:endParaRPr lang="ru-RU"/>
          </a:p>
        </p:txBody>
      </p:sp>
    </p:spTree>
    <p:extLst>
      <p:ext uri="{BB962C8B-B14F-4D97-AF65-F5344CB8AC3E}">
        <p14:creationId xmlns:p14="http://schemas.microsoft.com/office/powerpoint/2010/main" val="28629300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74B9433-3B27-4E90-B86F-623D8D65AA64}"/>
              </a:ext>
            </a:extLst>
          </p:cNvPr>
          <p:cNvSpPr>
            <a:spLocks noGrp="1"/>
          </p:cNvSpPr>
          <p:nvPr>
            <p:ph type="ctrTitle"/>
          </p:nvPr>
        </p:nvSpPr>
        <p:spPr/>
        <p:txBody>
          <a:bodyPr/>
          <a:lstStyle/>
          <a:p>
            <a:endParaRPr lang="ru-RU" dirty="0"/>
          </a:p>
        </p:txBody>
      </p:sp>
      <p:pic>
        <p:nvPicPr>
          <p:cNvPr id="6" name="Рисунок 5">
            <a:extLst>
              <a:ext uri="{FF2B5EF4-FFF2-40B4-BE49-F238E27FC236}">
                <a16:creationId xmlns:a16="http://schemas.microsoft.com/office/drawing/2014/main" id="{E4876D3A-A873-4196-8A2D-8AA0AFFD812E}"/>
              </a:ext>
            </a:extLst>
          </p:cNvPr>
          <p:cNvPicPr>
            <a:picLocks noChangeAspect="1"/>
          </p:cNvPicPr>
          <p:nvPr/>
        </p:nvPicPr>
        <p:blipFill rotWithShape="1">
          <a:blip r:embed="rId3">
            <a:extLst>
              <a:ext uri="{28A0092B-C50C-407E-A947-70E740481C1C}">
                <a14:useLocalDpi xmlns:a14="http://schemas.microsoft.com/office/drawing/2010/main" val="0"/>
              </a:ext>
            </a:extLst>
          </a:blip>
          <a:srcRect l="719" t="1131" r="262" b="1640"/>
          <a:stretch/>
        </p:blipFill>
        <p:spPr>
          <a:xfrm>
            <a:off x="18308" y="119"/>
            <a:ext cx="12155385" cy="6857763"/>
          </a:xfrm>
          <a:prstGeom prst="rect">
            <a:avLst/>
          </a:prstGeom>
        </p:spPr>
      </p:pic>
      <p:sp>
        <p:nvSpPr>
          <p:cNvPr id="7" name="Rectangle 9">
            <a:extLst>
              <a:ext uri="{FF2B5EF4-FFF2-40B4-BE49-F238E27FC236}">
                <a16:creationId xmlns:a16="http://schemas.microsoft.com/office/drawing/2014/main" id="{15C93AE7-4C9F-4BBE-81AB-9FE849A3E221}"/>
              </a:ext>
            </a:extLst>
          </p:cNvPr>
          <p:cNvSpPr/>
          <p:nvPr/>
        </p:nvSpPr>
        <p:spPr>
          <a:xfrm>
            <a:off x="-27991" y="-31508"/>
            <a:ext cx="12219780" cy="6902090"/>
          </a:xfrm>
          <a:prstGeom prst="rect">
            <a:avLst/>
          </a:prstGeom>
          <a:solidFill>
            <a:srgbClr val="101F31">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5" name="Straight Connector 40">
            <a:extLst>
              <a:ext uri="{FF2B5EF4-FFF2-40B4-BE49-F238E27FC236}">
                <a16:creationId xmlns:a16="http://schemas.microsoft.com/office/drawing/2014/main" id="{9486392E-8A1B-4063-8C25-629849859592}"/>
              </a:ext>
            </a:extLst>
          </p:cNvPr>
          <p:cNvCxnSpPr/>
          <p:nvPr/>
        </p:nvCxnSpPr>
        <p:spPr>
          <a:xfrm flipH="1">
            <a:off x="612808" y="3617810"/>
            <a:ext cx="1684067" cy="16840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41">
            <a:extLst>
              <a:ext uri="{FF2B5EF4-FFF2-40B4-BE49-F238E27FC236}">
                <a16:creationId xmlns:a16="http://schemas.microsoft.com/office/drawing/2014/main" id="{9060E372-9427-49FF-AB02-D096A48D8475}"/>
              </a:ext>
            </a:extLst>
          </p:cNvPr>
          <p:cNvCxnSpPr>
            <a:cxnSpLocks/>
          </p:cNvCxnSpPr>
          <p:nvPr/>
        </p:nvCxnSpPr>
        <p:spPr>
          <a:xfrm flipH="1">
            <a:off x="1560503" y="2865054"/>
            <a:ext cx="1295510" cy="1295509"/>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43">
            <a:extLst>
              <a:ext uri="{FF2B5EF4-FFF2-40B4-BE49-F238E27FC236}">
                <a16:creationId xmlns:a16="http://schemas.microsoft.com/office/drawing/2014/main" id="{2F58615C-01FE-4C93-B9F6-73E1BDDBBEB8}"/>
              </a:ext>
            </a:extLst>
          </p:cNvPr>
          <p:cNvCxnSpPr/>
          <p:nvPr/>
        </p:nvCxnSpPr>
        <p:spPr>
          <a:xfrm flipH="1">
            <a:off x="9307787" y="4079131"/>
            <a:ext cx="1684067" cy="16840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44">
            <a:extLst>
              <a:ext uri="{FF2B5EF4-FFF2-40B4-BE49-F238E27FC236}">
                <a16:creationId xmlns:a16="http://schemas.microsoft.com/office/drawing/2014/main" id="{753B5439-4F70-42BA-A098-E565E0AC7660}"/>
              </a:ext>
            </a:extLst>
          </p:cNvPr>
          <p:cNvCxnSpPr>
            <a:cxnSpLocks/>
          </p:cNvCxnSpPr>
          <p:nvPr/>
        </p:nvCxnSpPr>
        <p:spPr>
          <a:xfrm flipH="1">
            <a:off x="10255482" y="3326375"/>
            <a:ext cx="1295510" cy="1295509"/>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a:extLst>
              <a:ext uri="{FF2B5EF4-FFF2-40B4-BE49-F238E27FC236}">
                <a16:creationId xmlns:a16="http://schemas.microsoft.com/office/drawing/2014/main" id="{4CB64011-9CA8-4FDD-8C1C-69B0B522BAD2}"/>
              </a:ext>
            </a:extLst>
          </p:cNvPr>
          <p:cNvSpPr/>
          <p:nvPr/>
        </p:nvSpPr>
        <p:spPr>
          <a:xfrm>
            <a:off x="1246897" y="2741332"/>
            <a:ext cx="8727691" cy="1983616"/>
          </a:xfrm>
          <a:prstGeom prst="rect">
            <a:avLst/>
          </a:prstGeom>
          <a:noFill/>
        </p:spPr>
        <p:txBody>
          <a:bodyPr wrap="square" lIns="91437" tIns="45718" rIns="91437" bIns="45718">
            <a:spAutoFit/>
          </a:bodyPr>
          <a:lstStyle/>
          <a:p>
            <a:pPr algn="ctr"/>
            <a:r>
              <a:rPr lang="uz-Cyrl-UZ" sz="2000" b="1" dirty="0">
                <a:solidFill>
                  <a:schemeClr val="bg1"/>
                </a:solidFill>
                <a:latin typeface="Arial" panose="020B0604020202020204" pitchFamily="34" charset="0"/>
                <a:cs typeface="Arial" panose="020B0604020202020204" pitchFamily="34" charset="0"/>
              </a:rPr>
              <a:t>Тошкент давлат иқтисодиёт университети Самарқанд филиали </a:t>
            </a:r>
          </a:p>
          <a:p>
            <a:pPr algn="ctr"/>
            <a:r>
              <a:rPr lang="uz-Cyrl-UZ" sz="2000" b="1" dirty="0">
                <a:solidFill>
                  <a:schemeClr val="bg1"/>
                </a:solidFill>
                <a:latin typeface="Arial" panose="020B0604020202020204" pitchFamily="34" charset="0"/>
                <a:cs typeface="Arial" panose="020B0604020202020204" pitchFamily="34" charset="0"/>
              </a:rPr>
              <a:t>коррупцияга қарши “Комплаенс назорат” тизимини бошқариш бўлими</a:t>
            </a:r>
          </a:p>
          <a:p>
            <a:pPr algn="ctr"/>
            <a:endParaRPr lang="uz-Cyrl-UZ" sz="2000" b="1"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ru-RU" sz="2290" b="1" dirty="0">
              <a:solidFill>
                <a:schemeClr val="accent4">
                  <a:lumMod val="60000"/>
                  <a:lumOff val="40000"/>
                </a:schemeClr>
              </a:solidFill>
              <a:latin typeface="Arial" panose="020B0604020202020204" pitchFamily="34" charset="0"/>
              <a:cs typeface="Arial" panose="020B0604020202020204" pitchFamily="34" charset="0"/>
            </a:endParaRPr>
          </a:p>
          <a:p>
            <a:pPr algn="ctr"/>
            <a:endParaRPr lang="ru-RU" sz="200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id="{4CB64011-9CA8-4FDD-8C1C-69B0B522BAD2}"/>
              </a:ext>
            </a:extLst>
          </p:cNvPr>
          <p:cNvSpPr/>
          <p:nvPr/>
        </p:nvSpPr>
        <p:spPr>
          <a:xfrm>
            <a:off x="200109" y="5434771"/>
            <a:ext cx="10821265" cy="707882"/>
          </a:xfrm>
          <a:prstGeom prst="rect">
            <a:avLst/>
          </a:prstGeom>
          <a:noFill/>
        </p:spPr>
        <p:txBody>
          <a:bodyPr wrap="square" lIns="91437" tIns="45718" rIns="91437" bIns="45718">
            <a:spAutoFit/>
          </a:bodyPr>
          <a:lstStyle/>
          <a:p>
            <a:pPr algn="ctr"/>
            <a:endParaRPr lang="uz-Cyrl-UZ" sz="2000" b="1" dirty="0">
              <a:solidFill>
                <a:schemeClr val="bg1"/>
              </a:solidFill>
              <a:latin typeface="Times New Roman" pitchFamily="18" charset="0"/>
            </a:endParaRPr>
          </a:p>
          <a:p>
            <a:pPr algn="ctr"/>
            <a:r>
              <a:rPr lang="uz-Cyrl-UZ" sz="2000" b="1" dirty="0">
                <a:solidFill>
                  <a:schemeClr val="bg1"/>
                </a:solidFill>
                <a:latin typeface="Times New Roman" pitchFamily="18" charset="0"/>
              </a:rPr>
              <a:t>Самарқанд – 2024 </a:t>
            </a:r>
            <a:endParaRPr lang="ru-RU" sz="2000" dirty="0">
              <a:ln w="0"/>
              <a:solidFill>
                <a:schemeClr val="bg1"/>
              </a:solidFill>
              <a:effectLst>
                <a:outerShdw blurRad="38100" dist="38100" dir="2700000" algn="tl">
                  <a:srgbClr val="000000">
                    <a:alpha val="43137"/>
                  </a:srgbClr>
                </a:outerShdw>
              </a:effectLst>
            </a:endParaRPr>
          </a:p>
        </p:txBody>
      </p:sp>
      <p:pic>
        <p:nvPicPr>
          <p:cNvPr id="3" name="Рисунок 2">
            <a:extLst>
              <a:ext uri="{FF2B5EF4-FFF2-40B4-BE49-F238E27FC236}">
                <a16:creationId xmlns:a16="http://schemas.microsoft.com/office/drawing/2014/main" id="{318AFE23-7385-0E94-B6A0-F0D833024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793" y="276156"/>
            <a:ext cx="2275860" cy="2302042"/>
          </a:xfrm>
          <a:prstGeom prst="rect">
            <a:avLst/>
          </a:prstGeom>
        </p:spPr>
      </p:pic>
    </p:spTree>
    <p:extLst>
      <p:ext uri="{BB962C8B-B14F-4D97-AF65-F5344CB8AC3E}">
        <p14:creationId xmlns:p14="http://schemas.microsoft.com/office/powerpoint/2010/main" val="215350710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BE8A7-E6D7-45A9-A172-7F6E3A9D782E}"/>
              </a:ext>
            </a:extLst>
          </p:cNvPr>
          <p:cNvSpPr>
            <a:spLocks noGrp="1"/>
          </p:cNvSpPr>
          <p:nvPr>
            <p:ph type="title"/>
          </p:nvPr>
        </p:nvSpPr>
        <p:spPr>
          <a:xfrm>
            <a:off x="677334" y="142875"/>
            <a:ext cx="8596668" cy="923925"/>
          </a:xfrm>
        </p:spPr>
        <p:txBody>
          <a:bodyPr>
            <a:normAutofit/>
          </a:bodyPr>
          <a:lstStyle/>
          <a:p>
            <a:r>
              <a:rPr lang="uz-Cyrl-UZ" sz="2500" b="1" dirty="0">
                <a:solidFill>
                  <a:srgbClr val="00B050"/>
                </a:solidFill>
                <a:latin typeface="Arial" panose="020B0604020202020204" pitchFamily="34" charset="0"/>
                <a:cs typeface="Arial" panose="020B0604020202020204" pitchFamily="34" charset="0"/>
              </a:rPr>
              <a:t>Коррупцияга қарши курашиш соҳасида қабул қилинган норматив-ҳуқуқий ҳужжатлар:</a:t>
            </a:r>
            <a:endParaRPr lang="ru-RU" sz="2500" dirty="0">
              <a:solidFill>
                <a:srgbClr val="00B05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2715351B-DAC5-4FAA-AAA6-CF33F18D70CE}"/>
              </a:ext>
            </a:extLst>
          </p:cNvPr>
          <p:cNvSpPr>
            <a:spLocks noGrp="1"/>
          </p:cNvSpPr>
          <p:nvPr>
            <p:ph idx="1"/>
          </p:nvPr>
        </p:nvSpPr>
        <p:spPr>
          <a:xfrm>
            <a:off x="239335" y="1066800"/>
            <a:ext cx="9337079" cy="5568892"/>
          </a:xfrm>
        </p:spPr>
        <p:txBody>
          <a:bodyPr>
            <a:noAutofit/>
          </a:bodyPr>
          <a:lstStyle/>
          <a:p>
            <a:pPr algn="just"/>
            <a:r>
              <a:rPr lang="uz-Cyrl-UZ" sz="1600" dirty="0">
                <a:latin typeface="Arial" panose="020B0604020202020204" pitchFamily="34" charset="0"/>
                <a:cs typeface="Arial" panose="020B0604020202020204" pitchFamily="34" charset="0"/>
              </a:rPr>
              <a:t>Ўзбекистон Республикасининг “Бирлашган Миллатлар Ташкилотининг Коррупцияга қарши конвенциясига (Нью-Йорк, 2003 йил 31 октябрь) Ўзбекистон Республикасининг қўшилиши тўғрисида” Қонуни.</a:t>
            </a:r>
          </a:p>
          <a:p>
            <a:pPr algn="just"/>
            <a:r>
              <a:rPr lang="uz-Cyrl-UZ" sz="1600" dirty="0">
                <a:latin typeface="Arial" panose="020B0604020202020204" pitchFamily="34" charset="0"/>
                <a:cs typeface="Arial" panose="020B0604020202020204" pitchFamily="34" charset="0"/>
              </a:rPr>
              <a:t>2017 йил 3 январда қабул қилинган “Коррупцияга қарши курашиш тўғрисида”ги Қонун;</a:t>
            </a:r>
            <a:endParaRPr lang="ru-RU" sz="1600" dirty="0">
              <a:latin typeface="Arial" panose="020B0604020202020204" pitchFamily="34" charset="0"/>
              <a:cs typeface="Arial" panose="020B0604020202020204" pitchFamily="34" charset="0"/>
            </a:endParaRPr>
          </a:p>
          <a:p>
            <a:pPr algn="just"/>
            <a:r>
              <a:rPr lang="ru-RU" sz="1600" dirty="0">
                <a:latin typeface="Arial" panose="020B0604020202020204" pitchFamily="34" charset="0"/>
                <a:cs typeface="Arial" panose="020B0604020202020204" pitchFamily="34" charset="0"/>
              </a:rPr>
              <a:t>2019 </a:t>
            </a:r>
            <a:r>
              <a:rPr lang="ru-RU" sz="1600" dirty="0" err="1">
                <a:latin typeface="Arial" panose="020B0604020202020204" pitchFamily="34" charset="0"/>
                <a:cs typeface="Arial" panose="020B0604020202020204" pitchFamily="34" charset="0"/>
              </a:rPr>
              <a:t>йил</a:t>
            </a:r>
            <a:r>
              <a:rPr lang="ru-RU" sz="1600" dirty="0">
                <a:latin typeface="Arial" panose="020B0604020202020204" pitchFamily="34" charset="0"/>
                <a:cs typeface="Arial" panose="020B0604020202020204" pitchFamily="34" charset="0"/>
              </a:rPr>
              <a:t> 27 </a:t>
            </a:r>
            <a:r>
              <a:rPr lang="ru-RU" sz="1600" dirty="0" err="1">
                <a:latin typeface="Arial" panose="020B0604020202020204" pitchFamily="34" charset="0"/>
                <a:cs typeface="Arial" panose="020B0604020202020204" pitchFamily="34" charset="0"/>
              </a:rPr>
              <a:t>майдаги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Президентининг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Республикасида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коррупцияга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қарши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курашиш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тизимини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янада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такомиллаштириш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чора-тадбирлари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тўғрисида</a:t>
            </a:r>
            <a:r>
              <a:rPr lang="ru-RU" sz="1600" dirty="0">
                <a:latin typeface="Arial" panose="020B0604020202020204" pitchFamily="34" charset="0"/>
                <a:cs typeface="Arial" panose="020B0604020202020204" pitchFamily="34" charset="0"/>
              </a:rPr>
              <a:t>” ПФ-5729-сон </a:t>
            </a:r>
            <a:r>
              <a:rPr lang="ru-RU" sz="1600" dirty="0" err="1">
                <a:latin typeface="Arial" panose="020B0604020202020204" pitchFamily="34" charset="0"/>
                <a:cs typeface="Arial" panose="020B0604020202020204" pitchFamily="34" charset="0"/>
              </a:rPr>
              <a:t>Фармони</a:t>
            </a:r>
            <a:r>
              <a:rPr lang="ru-RU" sz="1600" dirty="0">
                <a:latin typeface="Arial" panose="020B0604020202020204" pitchFamily="34" charset="0"/>
                <a:cs typeface="Arial" panose="020B0604020202020204" pitchFamily="34" charset="0"/>
              </a:rPr>
              <a:t>.</a:t>
            </a:r>
            <a:endParaRPr lang="uz-Cyrl-UZ" sz="1600" dirty="0">
              <a:latin typeface="Arial" panose="020B0604020202020204" pitchFamily="34" charset="0"/>
              <a:cs typeface="Arial" panose="020B0604020202020204" pitchFamily="34" charset="0"/>
            </a:endParaRPr>
          </a:p>
          <a:p>
            <a:pPr algn="just"/>
            <a:r>
              <a:rPr lang="uz-Cyrl-UZ" sz="1600" dirty="0">
                <a:latin typeface="Arial" panose="020B0604020202020204" pitchFamily="34" charset="0"/>
                <a:cs typeface="Arial" panose="020B0604020202020204" pitchFamily="34" charset="0"/>
              </a:rPr>
              <a:t>2020 йил 29 июндаги Ўзбекистон Республикаси Президентининг “Ўзбекистон Республикасида коррупцияга қарши курашиш тизимини такомиллаштириш бўйича қўшимча чора-тадбирлар тўғрисида” ПФ-6013-сон Фармони.</a:t>
            </a:r>
          </a:p>
          <a:p>
            <a:pPr algn="just"/>
            <a:r>
              <a:rPr lang="uz-Cyrl-UZ" sz="1600" dirty="0">
                <a:latin typeface="Arial" panose="020B0604020202020204" pitchFamily="34" charset="0"/>
                <a:cs typeface="Arial" panose="020B0604020202020204" pitchFamily="34" charset="0"/>
              </a:rPr>
              <a:t>2021 йил 6 июлдаги“Коррупцияга қарши муросасиз муносабатда бўлиш муҳитини яратиш, давлат ва жамият бошқарувида коррупциявий омилларни кескин камайтириш ва бунда жамоатчилик иштирокини кенгайтириш чора-тадбирлари тўғрисида” </a:t>
            </a:r>
            <a:br>
              <a:rPr lang="uz-Cyrl-UZ" sz="1600" dirty="0">
                <a:latin typeface="Arial" panose="020B0604020202020204" pitchFamily="34" charset="0"/>
                <a:cs typeface="Arial" panose="020B0604020202020204" pitchFamily="34" charset="0"/>
              </a:rPr>
            </a:br>
            <a:r>
              <a:rPr lang="uz-Cyrl-UZ" sz="1600" dirty="0">
                <a:latin typeface="Arial" panose="020B0604020202020204" pitchFamily="34" charset="0"/>
                <a:cs typeface="Arial" panose="020B0604020202020204" pitchFamily="34" charset="0"/>
              </a:rPr>
              <a:t>ПФ-6257-сон Фармони.</a:t>
            </a:r>
            <a:endParaRPr lang="ru-RU" sz="1600" dirty="0">
              <a:latin typeface="Arial" panose="020B0604020202020204" pitchFamily="34" charset="0"/>
              <a:cs typeface="Arial" panose="020B0604020202020204" pitchFamily="34" charset="0"/>
            </a:endParaRPr>
          </a:p>
          <a:p>
            <a:pPr algn="just"/>
            <a:r>
              <a:rPr lang="uz-Cyrl-UZ" sz="1600" dirty="0">
                <a:latin typeface="Arial" panose="020B0604020202020204" pitchFamily="34" charset="0"/>
                <a:cs typeface="Arial" panose="020B0604020202020204" pitchFamily="34" charset="0"/>
              </a:rPr>
              <a:t>2021 йил 6 июлдаги “Коррупцияга қарши курашиш фаолиятини самарали ташкил этишга доир қўшимча чора-тадбирлар тўғрисида” ПҚ-5177-сон Қарори.</a:t>
            </a:r>
            <a:endParaRPr lang="ru-RU" sz="1600" dirty="0">
              <a:latin typeface="Arial" panose="020B0604020202020204" pitchFamily="34" charset="0"/>
              <a:cs typeface="Arial" panose="020B0604020202020204" pitchFamily="34" charset="0"/>
            </a:endParaRPr>
          </a:p>
          <a:p>
            <a:pPr algn="just"/>
            <a:r>
              <a:rPr lang="uz-Cyrl-UZ" sz="1600" dirty="0">
                <a:latin typeface="Arial" panose="020B0604020202020204" pitchFamily="34" charset="0"/>
                <a:cs typeface="Arial" panose="020B0604020202020204" pitchFamily="34" charset="0"/>
              </a:rPr>
              <a:t>07.12.2021 йил Ўзбекистон Республикаси Президентининг “Ўзбекистон Республикаси Коррупцияга қарши курашиш агентлиги фаолиятини янада такомиллаштириш бўйича қўшимча чора-тадбирлар тўғрисида” ПҚ-34-сон Қарори.</a:t>
            </a:r>
          </a:p>
        </p:txBody>
      </p:sp>
    </p:spTree>
    <p:extLst>
      <p:ext uri="{BB962C8B-B14F-4D97-AF65-F5344CB8AC3E}">
        <p14:creationId xmlns:p14="http://schemas.microsoft.com/office/powerpoint/2010/main" val="278803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715351B-DAC5-4FAA-AAA6-CF33F18D70CE}"/>
              </a:ext>
            </a:extLst>
          </p:cNvPr>
          <p:cNvSpPr>
            <a:spLocks noGrp="1"/>
          </p:cNvSpPr>
          <p:nvPr>
            <p:ph idx="1"/>
          </p:nvPr>
        </p:nvSpPr>
        <p:spPr>
          <a:xfrm>
            <a:off x="180612" y="217209"/>
            <a:ext cx="9337079" cy="6502373"/>
          </a:xfrm>
        </p:spPr>
        <p:txBody>
          <a:bodyPr>
            <a:noAutofit/>
          </a:bodyPr>
          <a:lstStyle/>
          <a:p>
            <a:pPr algn="just"/>
            <a:r>
              <a:rPr lang="uz-Cyrl-UZ" sz="1600" dirty="0">
                <a:latin typeface="Arial" panose="020B0604020202020204" pitchFamily="34" charset="0"/>
                <a:cs typeface="Arial" panose="020B0604020202020204" pitchFamily="34" charset="0"/>
              </a:rPr>
              <a:t>2022 йил 12 январдаги “Коррупцияга қарши курашиш ишларининг самарадорлигини рейтинг баҳолаш тизимини жорий этиш чора-тадбирлари тўғрисида” ПҚ-81-сон Қарори</a:t>
            </a:r>
            <a:endParaRPr lang="ru-RU" sz="1600" dirty="0">
              <a:latin typeface="Arial" panose="020B0604020202020204" pitchFamily="34" charset="0"/>
              <a:cs typeface="Arial" panose="020B0604020202020204" pitchFamily="34" charset="0"/>
            </a:endParaRPr>
          </a:p>
          <a:p>
            <a:pPr algn="just"/>
            <a:r>
              <a:rPr lang="ru-RU" sz="1600" dirty="0">
                <a:latin typeface="Arial" panose="020B0604020202020204" pitchFamily="34" charset="0"/>
                <a:cs typeface="Arial" panose="020B0604020202020204" pitchFamily="34" charset="0"/>
              </a:rPr>
              <a:t>2022 </a:t>
            </a:r>
            <a:r>
              <a:rPr lang="ru-RU" sz="1600" dirty="0" err="1">
                <a:latin typeface="Arial" panose="020B0604020202020204" pitchFamily="34" charset="0"/>
                <a:cs typeface="Arial" panose="020B0604020202020204" pitchFamily="34" charset="0"/>
              </a:rPr>
              <a:t>йил</a:t>
            </a:r>
            <a:r>
              <a:rPr lang="ru-RU" sz="1600" dirty="0">
                <a:latin typeface="Arial" panose="020B0604020202020204" pitchFamily="34" charset="0"/>
                <a:cs typeface="Arial" panose="020B0604020202020204" pitchFamily="34" charset="0"/>
              </a:rPr>
              <a:t> 14 </a:t>
            </a:r>
            <a:r>
              <a:rPr lang="ru-RU" sz="1600" dirty="0" err="1">
                <a:latin typeface="Arial" panose="020B0604020202020204" pitchFamily="34" charset="0"/>
                <a:cs typeface="Arial" panose="020B0604020202020204" pitchFamily="34" charset="0"/>
              </a:rPr>
              <a:t>июндаги</a:t>
            </a:r>
            <a:r>
              <a:rPr lang="ru-RU" sz="1600" dirty="0">
                <a:latin typeface="Arial" panose="020B0604020202020204" pitchFamily="34" charset="0"/>
                <a:cs typeface="Arial" panose="020B0604020202020204" pitchFamily="34" charset="0"/>
              </a:rPr>
              <a:t> «Давлат </a:t>
            </a:r>
            <a:r>
              <a:rPr lang="ru-RU" sz="1600" dirty="0" err="1">
                <a:latin typeface="Arial" panose="020B0604020202020204" pitchFamily="34" charset="0"/>
                <a:cs typeface="Arial" panose="020B0604020202020204" pitchFamily="34" charset="0"/>
              </a:rPr>
              <a:t>органлари</a:t>
            </a:r>
            <a:r>
              <a:rPr lang="ru-RU" sz="1600" dirty="0">
                <a:latin typeface="Arial" panose="020B0604020202020204" pitchFamily="34" charset="0"/>
                <a:cs typeface="Arial" panose="020B0604020202020204" pitchFamily="34" charset="0"/>
              </a:rPr>
              <a:t> ва ташкилотлари </a:t>
            </a:r>
            <a:r>
              <a:rPr lang="ru-RU" sz="1600" dirty="0" err="1">
                <a:latin typeface="Arial" panose="020B0604020202020204" pitchFamily="34" charset="0"/>
                <a:cs typeface="Arial" panose="020B0604020202020204" pitchFamily="34" charset="0"/>
              </a:rPr>
              <a:t>фаолиятининг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очиқлик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даражасини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ошириш</a:t>
            </a:r>
            <a:r>
              <a:rPr lang="ru-RU" sz="1600" dirty="0">
                <a:latin typeface="Arial" panose="020B0604020202020204" pitchFamily="34" charset="0"/>
                <a:cs typeface="Arial" panose="020B0604020202020204" pitchFamily="34" charset="0"/>
              </a:rPr>
              <a:t> ва </a:t>
            </a:r>
            <a:r>
              <a:rPr lang="ru-RU" sz="1600" dirty="0" err="1">
                <a:latin typeface="Arial" panose="020B0604020202020204" pitchFamily="34" charset="0"/>
                <a:cs typeface="Arial" panose="020B0604020202020204" pitchFamily="34" charset="0"/>
              </a:rPr>
              <a:t>баҳолаш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тизимини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жорий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этиш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чора-тадбирлари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тўғрисида»ги</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ПФ-154-сон </a:t>
            </a:r>
            <a:r>
              <a:rPr lang="ru-RU" sz="1600" dirty="0" err="1">
                <a:latin typeface="Arial" panose="020B0604020202020204" pitchFamily="34" charset="0"/>
                <a:cs typeface="Arial" panose="020B0604020202020204" pitchFamily="34" charset="0"/>
              </a:rPr>
              <a:t>фармони</a:t>
            </a:r>
            <a:r>
              <a:rPr lang="ru-RU" sz="1600" dirty="0">
                <a:latin typeface="Arial" panose="020B0604020202020204" pitchFamily="34" charset="0"/>
                <a:cs typeface="Arial" panose="020B0604020202020204" pitchFamily="34" charset="0"/>
              </a:rPr>
              <a:t>.</a:t>
            </a:r>
          </a:p>
          <a:p>
            <a:pPr algn="just"/>
            <a:r>
              <a:rPr lang="ru-RU" sz="1600" dirty="0">
                <a:latin typeface="Arial" panose="020B0604020202020204" pitchFamily="34" charset="0"/>
                <a:cs typeface="Arial" panose="020B0604020202020204" pitchFamily="34" charset="0"/>
              </a:rPr>
              <a:t>2022 </a:t>
            </a:r>
            <a:r>
              <a:rPr lang="ru-RU" sz="1600" dirty="0" err="1">
                <a:latin typeface="Arial" panose="020B0604020202020204" pitchFamily="34" charset="0"/>
                <a:cs typeface="Arial" panose="020B0604020202020204" pitchFamily="34" charset="0"/>
              </a:rPr>
              <a:t>йил</a:t>
            </a:r>
            <a:r>
              <a:rPr lang="ru-RU" sz="1600" dirty="0">
                <a:latin typeface="Arial" panose="020B0604020202020204" pitchFamily="34" charset="0"/>
                <a:cs typeface="Arial" panose="020B0604020202020204" pitchFamily="34" charset="0"/>
              </a:rPr>
              <a:t> 8 </a:t>
            </a:r>
            <a:r>
              <a:rPr lang="ru-RU" sz="1600" dirty="0" err="1">
                <a:latin typeface="Arial" panose="020B0604020202020204" pitchFamily="34" charset="0"/>
                <a:cs typeface="Arial" panose="020B0604020202020204" pitchFamily="34" charset="0"/>
              </a:rPr>
              <a:t>августдагиЎзбекистон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республикасининг</a:t>
            </a:r>
            <a:r>
              <a:rPr lang="ru-RU" sz="1600" dirty="0">
                <a:latin typeface="Arial" panose="020B0604020202020204" pitchFamily="34" charset="0"/>
                <a:cs typeface="Arial" panose="020B0604020202020204" pitchFamily="34" charset="0"/>
              </a:rPr>
              <a:t> «Давлат </a:t>
            </a:r>
            <a:r>
              <a:rPr lang="ru-RU" sz="1600" dirty="0" err="1">
                <a:latin typeface="Arial" panose="020B0604020202020204" pitchFamily="34" charset="0"/>
                <a:cs typeface="Arial" panose="020B0604020202020204" pitchFamily="34" charset="0"/>
              </a:rPr>
              <a:t>фуқаролик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хизмати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тўғрисида»ги</a:t>
            </a:r>
            <a:r>
              <a:rPr lang="ru-RU" sz="1600" dirty="0">
                <a:latin typeface="Arial" panose="020B0604020202020204" pitchFamily="34" charset="0"/>
                <a:cs typeface="Arial" panose="020B0604020202020204" pitchFamily="34" charset="0"/>
              </a:rPr>
              <a:t> ЎРҚ-788-сонли </a:t>
            </a:r>
            <a:r>
              <a:rPr lang="ru-RU" sz="1600" dirty="0" err="1">
                <a:latin typeface="Arial" panose="020B0604020202020204" pitchFamily="34" charset="0"/>
                <a:cs typeface="Arial" panose="020B0604020202020204" pitchFamily="34" charset="0"/>
              </a:rPr>
              <a:t>Қонуни</a:t>
            </a:r>
            <a:r>
              <a:rPr lang="ru-RU" sz="1600" dirty="0">
                <a:latin typeface="Arial" panose="020B0604020202020204" pitchFamily="34" charset="0"/>
                <a:cs typeface="Arial" panose="020B0604020202020204" pitchFamily="34" charset="0"/>
              </a:rPr>
              <a:t>.</a:t>
            </a:r>
          </a:p>
          <a:p>
            <a:pPr algn="just"/>
            <a:r>
              <a:rPr lang="ru-RU" sz="1600" dirty="0">
                <a:latin typeface="Arial" panose="020B0604020202020204" pitchFamily="34" charset="0"/>
                <a:cs typeface="Arial" panose="020B0604020202020204" pitchFamily="34" charset="0"/>
              </a:rPr>
              <a:t>2022 </a:t>
            </a:r>
            <a:r>
              <a:rPr lang="ru-RU" sz="1600" dirty="0" err="1">
                <a:latin typeface="Arial" panose="020B0604020202020204" pitchFamily="34" charset="0"/>
                <a:cs typeface="Arial" panose="020B0604020202020204" pitchFamily="34" charset="0"/>
              </a:rPr>
              <a:t>йил</a:t>
            </a:r>
            <a:r>
              <a:rPr lang="ru-RU" sz="1600" dirty="0">
                <a:latin typeface="Arial" panose="020B0604020202020204" pitchFamily="34" charset="0"/>
                <a:cs typeface="Arial" panose="020B0604020202020204" pitchFamily="34" charset="0"/>
              </a:rPr>
              <a:t> 14 </a:t>
            </a:r>
            <a:r>
              <a:rPr lang="ru-RU" sz="1600" dirty="0" err="1">
                <a:latin typeface="Arial" panose="020B0604020202020204" pitchFamily="34" charset="0"/>
                <a:cs typeface="Arial" panose="020B0604020202020204" pitchFamily="34" charset="0"/>
              </a:rPr>
              <a:t>октябрдаги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Вазирлар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Маҳкамасининг</a:t>
            </a:r>
            <a:r>
              <a:rPr lang="ru-RU" sz="1600" dirty="0">
                <a:latin typeface="Arial" panose="020B0604020202020204" pitchFamily="34" charset="0"/>
                <a:cs typeface="Arial" panose="020B0604020202020204" pitchFamily="34" charset="0"/>
              </a:rPr>
              <a:t> «Давлат </a:t>
            </a:r>
            <a:r>
              <a:rPr lang="ru-RU" sz="1600" dirty="0" err="1">
                <a:latin typeface="Arial" panose="020B0604020202020204" pitchFamily="34" charset="0"/>
                <a:cs typeface="Arial" panose="020B0604020202020204" pitchFamily="34" charset="0"/>
              </a:rPr>
              <a:t>фуқаролик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хизматчилари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томонидан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одоб-ахлоқ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қоидаларига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риоя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этилишини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таъминлаш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бўйича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қўшимча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чора-тадбирлар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тўғрисида»ги</a:t>
            </a:r>
            <a:r>
              <a:rPr lang="ru-RU" sz="1600" dirty="0">
                <a:latin typeface="Arial" panose="020B0604020202020204" pitchFamily="34" charset="0"/>
                <a:cs typeface="Arial" panose="020B0604020202020204" pitchFamily="34" charset="0"/>
              </a:rPr>
              <a:t> 595-сон </a:t>
            </a:r>
            <a:r>
              <a:rPr lang="ru-RU" sz="1600" dirty="0" err="1">
                <a:latin typeface="Arial" panose="020B0604020202020204" pitchFamily="34" charset="0"/>
                <a:cs typeface="Arial" panose="020B0604020202020204" pitchFamily="34" charset="0"/>
              </a:rPr>
              <a:t>Қарори</a:t>
            </a:r>
            <a:r>
              <a:rPr lang="ru-RU" sz="1600" dirty="0">
                <a:latin typeface="Arial" panose="020B0604020202020204" pitchFamily="34" charset="0"/>
                <a:cs typeface="Arial" panose="020B0604020202020204" pitchFamily="34" charset="0"/>
              </a:rPr>
              <a:t>.</a:t>
            </a:r>
          </a:p>
          <a:p>
            <a:pPr algn="just"/>
            <a:r>
              <a:rPr lang="ru-RU" sz="1600" dirty="0">
                <a:latin typeface="Arial" panose="020B0604020202020204" pitchFamily="34" charset="0"/>
                <a:cs typeface="Arial" panose="020B0604020202020204" pitchFamily="34" charset="0"/>
              </a:rPr>
              <a:t>2018 </a:t>
            </a:r>
            <a:r>
              <a:rPr lang="ru-RU" sz="1600" dirty="0" err="1">
                <a:latin typeface="Arial" panose="020B0604020202020204" pitchFamily="34" charset="0"/>
                <a:cs typeface="Arial" panose="020B0604020202020204" pitchFamily="34" charset="0"/>
              </a:rPr>
              <a:t>йил</a:t>
            </a:r>
            <a:r>
              <a:rPr lang="ru-RU" sz="1600" dirty="0">
                <a:latin typeface="Arial" panose="020B0604020202020204" pitchFamily="34" charset="0"/>
                <a:cs typeface="Arial" panose="020B0604020202020204" pitchFamily="34" charset="0"/>
              </a:rPr>
              <a:t> 13 </a:t>
            </a:r>
            <a:r>
              <a:rPr lang="ru-RU" sz="1600" dirty="0" err="1">
                <a:latin typeface="Arial" panose="020B0604020202020204" pitchFamily="34" charset="0"/>
                <a:cs typeface="Arial" panose="020B0604020202020204" pitchFamily="34" charset="0"/>
              </a:rPr>
              <a:t>апрелдаги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Президентининг</a:t>
            </a:r>
            <a:r>
              <a:rPr lang="ru-RU" sz="1600" dirty="0">
                <a:latin typeface="Arial" panose="020B0604020202020204" pitchFamily="34" charset="0"/>
                <a:cs typeface="Arial" panose="020B0604020202020204" pitchFamily="34" charset="0"/>
              </a:rPr>
              <a:t> Норматив-</a:t>
            </a:r>
            <a:r>
              <a:rPr lang="ru-RU" sz="1600" dirty="0" err="1">
                <a:latin typeface="Arial" panose="020B0604020202020204" pitchFamily="34" charset="0"/>
                <a:cs typeface="Arial" panose="020B0604020202020204" pitchFamily="34" charset="0"/>
              </a:rPr>
              <a:t>ҳуқуқий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ҳужжатлар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улар </a:t>
            </a:r>
            <a:r>
              <a:rPr lang="ru-RU" sz="1600" dirty="0" err="1">
                <a:latin typeface="Arial" panose="020B0604020202020204" pitchFamily="34" charset="0"/>
                <a:cs typeface="Arial" panose="020B0604020202020204" pitchFamily="34" charset="0"/>
              </a:rPr>
              <a:t>лойиҳаларида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коррупцияни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келтириб</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чиқарувчи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омилларни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аниқлаш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услубиётини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тасдиқлаш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ҳақида</a:t>
            </a:r>
            <a:r>
              <a:rPr lang="ru-RU" sz="1600" dirty="0">
                <a:latin typeface="Arial" panose="020B0604020202020204" pitchFamily="34" charset="0"/>
                <a:cs typeface="Arial" panose="020B0604020202020204" pitchFamily="34" charset="0"/>
              </a:rPr>
              <a:t> ПҚ-3666-сон </a:t>
            </a:r>
            <a:r>
              <a:rPr lang="ru-RU" sz="1600" dirty="0" err="1">
                <a:latin typeface="Arial" panose="020B0604020202020204" pitchFamily="34" charset="0"/>
                <a:cs typeface="Arial" panose="020B0604020202020204" pitchFamily="34" charset="0"/>
              </a:rPr>
              <a:t>Қарорига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асосан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Адлия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вазирининг</a:t>
            </a:r>
            <a:r>
              <a:rPr lang="ru-RU" sz="1600" dirty="0">
                <a:latin typeface="Arial" panose="020B0604020202020204" pitchFamily="34" charset="0"/>
                <a:cs typeface="Arial" panose="020B0604020202020204" pitchFamily="34" charset="0"/>
              </a:rPr>
              <a:t> 2023 </a:t>
            </a:r>
            <a:r>
              <a:rPr lang="ru-RU" sz="1600" dirty="0" err="1">
                <a:latin typeface="Arial" panose="020B0604020202020204" pitchFamily="34" charset="0"/>
                <a:cs typeface="Arial" panose="020B0604020202020204" pitchFamily="34" charset="0"/>
              </a:rPr>
              <a:t>йил</a:t>
            </a:r>
            <a:r>
              <a:rPr lang="ru-RU" sz="1600" dirty="0">
                <a:latin typeface="Arial" panose="020B0604020202020204" pitchFamily="34" charset="0"/>
                <a:cs typeface="Arial" panose="020B0604020202020204" pitchFamily="34" charset="0"/>
              </a:rPr>
              <a:t> 30 </a:t>
            </a:r>
            <a:r>
              <a:rPr lang="ru-RU" sz="1600" dirty="0" err="1">
                <a:latin typeface="Arial" panose="020B0604020202020204" pitchFamily="34" charset="0"/>
                <a:cs typeface="Arial" panose="020B0604020202020204" pitchFamily="34" charset="0"/>
              </a:rPr>
              <a:t>октябрдаги</a:t>
            </a:r>
            <a:r>
              <a:rPr lang="ru-RU" sz="1600" dirty="0">
                <a:latin typeface="Arial" panose="020B0604020202020204" pitchFamily="34" charset="0"/>
                <a:cs typeface="Arial" panose="020B0604020202020204" pitchFamily="34" charset="0"/>
              </a:rPr>
              <a:t> «Норматив-</a:t>
            </a:r>
            <a:r>
              <a:rPr lang="ru-RU" sz="1600" dirty="0" err="1">
                <a:latin typeface="Arial" panose="020B0604020202020204" pitchFamily="34" charset="0"/>
                <a:cs typeface="Arial" panose="020B0604020202020204" pitchFamily="34" charset="0"/>
              </a:rPr>
              <a:t>ҳуқуқий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ҳужжатлар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улар </a:t>
            </a:r>
            <a:r>
              <a:rPr lang="ru-RU" sz="1600" dirty="0" err="1">
                <a:latin typeface="Arial" panose="020B0604020202020204" pitchFamily="34" charset="0"/>
                <a:cs typeface="Arial" panose="020B0604020202020204" pitchFamily="34" charset="0"/>
              </a:rPr>
              <a:t>лойиҳаларида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коррупцияни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келтириб</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чиқарувчи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омилларни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аниқлаш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услубиятини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тасдиқлаш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ҳақида»ги</a:t>
            </a:r>
            <a:r>
              <a:rPr lang="ru-RU" sz="1600" dirty="0">
                <a:latin typeface="Arial" panose="020B0604020202020204" pitchFamily="34" charset="0"/>
                <a:cs typeface="Arial" panose="020B0604020202020204" pitchFamily="34" charset="0"/>
              </a:rPr>
              <a:t> 3470-сон </a:t>
            </a:r>
            <a:r>
              <a:rPr lang="ru-RU" sz="1600" dirty="0" err="1">
                <a:latin typeface="Arial" panose="020B0604020202020204" pitchFamily="34" charset="0"/>
                <a:cs typeface="Arial" panose="020B0604020202020204" pitchFamily="34" charset="0"/>
              </a:rPr>
              <a:t>буйруғи</a:t>
            </a:r>
            <a:r>
              <a:rPr lang="ru-RU" sz="1600" dirty="0">
                <a:latin typeface="Arial" panose="020B0604020202020204" pitchFamily="34" charset="0"/>
                <a:cs typeface="Arial" panose="020B0604020202020204" pitchFamily="34" charset="0"/>
              </a:rPr>
              <a:t>.</a:t>
            </a:r>
          </a:p>
          <a:p>
            <a:pPr algn="just"/>
            <a:r>
              <a:rPr lang="ru-RU" sz="1600" dirty="0">
                <a:latin typeface="Arial" panose="020B0604020202020204" pitchFamily="34" charset="0"/>
                <a:cs typeface="Arial" panose="020B0604020202020204" pitchFamily="34" charset="0"/>
              </a:rPr>
              <a:t>2023 </a:t>
            </a:r>
            <a:r>
              <a:rPr lang="ru-RU" sz="1600" dirty="0" err="1">
                <a:latin typeface="Arial" panose="020B0604020202020204" pitchFamily="34" charset="0"/>
                <a:cs typeface="Arial" panose="020B0604020202020204" pitchFamily="34" charset="0"/>
              </a:rPr>
              <a:t>йил</a:t>
            </a:r>
            <a:r>
              <a:rPr lang="ru-RU" sz="1600" dirty="0">
                <a:latin typeface="Arial" panose="020B0604020202020204" pitchFamily="34" charset="0"/>
                <a:cs typeface="Arial" panose="020B0604020202020204" pitchFamily="34" charset="0"/>
              </a:rPr>
              <a:t> 27 </a:t>
            </a:r>
            <a:r>
              <a:rPr lang="ru-RU" sz="1600" dirty="0" err="1">
                <a:latin typeface="Arial" panose="020B0604020202020204" pitchFamily="34" charset="0"/>
                <a:cs typeface="Arial" panose="020B0604020202020204" pitchFamily="34" charset="0"/>
              </a:rPr>
              <a:t>ноябрдаги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Президентининг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Коррупцияга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қарши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курашиш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тизимини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янада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такомиллаштириш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ҳамда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давлат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органлари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ташкилотлари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фаолияти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устидан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жамоатчилик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назорати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тизими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самарадорлигини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ошириш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чора-тадбирлари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тўғрисида»ги</a:t>
            </a:r>
            <a:r>
              <a:rPr lang="ru-RU" sz="1600" dirty="0">
                <a:latin typeface="Arial" panose="020B0604020202020204" pitchFamily="34" charset="0"/>
                <a:cs typeface="Arial" panose="020B0604020202020204" pitchFamily="34" charset="0"/>
              </a:rPr>
              <a:t> ПФ-200-сон </a:t>
            </a:r>
            <a:r>
              <a:rPr lang="ru-RU" sz="1600" dirty="0" err="1">
                <a:latin typeface="Arial" panose="020B0604020202020204" pitchFamily="34" charset="0"/>
                <a:cs typeface="Arial" panose="020B0604020202020204" pitchFamily="34" charset="0"/>
              </a:rPr>
              <a:t>Фармони</a:t>
            </a:r>
            <a:r>
              <a:rPr lang="ru-RU" sz="1600" dirty="0">
                <a:latin typeface="Arial" panose="020B0604020202020204" pitchFamily="34" charset="0"/>
                <a:cs typeface="Arial" panose="020B0604020202020204" pitchFamily="34" charset="0"/>
              </a:rPr>
              <a:t>.</a:t>
            </a:r>
          </a:p>
          <a:p>
            <a:pPr algn="just"/>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35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677334" y="609599"/>
            <a:ext cx="8800774" cy="1318953"/>
          </a:xfrm>
        </p:spPr>
        <p:txBody>
          <a:bodyPr>
            <a:noAutofit/>
          </a:bodyPr>
          <a:lstStyle/>
          <a:p>
            <a:pPr algn="ctr"/>
            <a:r>
              <a:rPr lang="ru-RU" sz="2000" b="1" dirty="0">
                <a:solidFill>
                  <a:srgbClr val="00B050"/>
                </a:solidFill>
                <a:latin typeface="Arial" panose="020B0604020202020204" pitchFamily="34" charset="0"/>
                <a:cs typeface="Arial" panose="020B0604020202020204" pitchFamily="34" charset="0"/>
              </a:rPr>
              <a:t>Ўзбекистон Республикаси </a:t>
            </a:r>
            <a:r>
              <a:rPr lang="ru-RU" sz="2000" b="1" dirty="0" err="1">
                <a:solidFill>
                  <a:srgbClr val="00B050"/>
                </a:solidFill>
                <a:latin typeface="Arial" panose="020B0604020202020204" pitchFamily="34" charset="0"/>
                <a:cs typeface="Arial" panose="020B0604020202020204" pitchFamily="34" charset="0"/>
              </a:rPr>
              <a:t>Президентининг</a:t>
            </a:r>
            <a:r>
              <a:rPr lang="ru-RU" sz="2000" b="1" dirty="0">
                <a:solidFill>
                  <a:srgbClr val="00B050"/>
                </a:solidFill>
                <a:latin typeface="Arial" panose="020B0604020202020204" pitchFamily="34" charset="0"/>
                <a:cs typeface="Arial" panose="020B0604020202020204" pitchFamily="34" charset="0"/>
              </a:rPr>
              <a:t> ПҚ-81 сон </a:t>
            </a:r>
            <a:r>
              <a:rPr lang="ru-RU" sz="2000" b="1" dirty="0" err="1">
                <a:solidFill>
                  <a:srgbClr val="00B050"/>
                </a:solidFill>
                <a:latin typeface="Arial" panose="020B0604020202020204" pitchFamily="34" charset="0"/>
                <a:cs typeface="Arial" panose="020B0604020202020204" pitchFamily="34" charset="0"/>
              </a:rPr>
              <a:t>қарори</a:t>
            </a:r>
            <a:r>
              <a:rPr lang="ru-RU" sz="2000" b="1" dirty="0">
                <a:solidFill>
                  <a:srgbClr val="00B050"/>
                </a:solidFill>
                <a:latin typeface="Arial" panose="020B0604020202020204" pitchFamily="34" charset="0"/>
                <a:cs typeface="Arial" panose="020B0604020202020204" pitchFamily="34" charset="0"/>
              </a:rPr>
              <a:t> </a:t>
            </a:r>
            <a:br>
              <a:rPr lang="ru-RU" sz="2000" b="1" dirty="0">
                <a:solidFill>
                  <a:srgbClr val="00B050"/>
                </a:solidFill>
                <a:latin typeface="Arial" panose="020B0604020202020204" pitchFamily="34" charset="0"/>
                <a:cs typeface="Arial" panose="020B0604020202020204" pitchFamily="34" charset="0"/>
              </a:rPr>
            </a:br>
            <a:r>
              <a:rPr lang="ru-RU" sz="2000" b="1" dirty="0">
                <a:solidFill>
                  <a:srgbClr val="00B050"/>
                </a:solidFill>
                <a:latin typeface="Arial" panose="020B0604020202020204" pitchFamily="34" charset="0"/>
                <a:cs typeface="Arial" panose="020B0604020202020204" pitchFamily="34" charset="0"/>
              </a:rPr>
              <a:t>ва ПФ-154-сон </a:t>
            </a:r>
            <a:r>
              <a:rPr lang="ru-RU" sz="2000" b="1" dirty="0" err="1">
                <a:solidFill>
                  <a:srgbClr val="00B050"/>
                </a:solidFill>
                <a:latin typeface="Arial" panose="020B0604020202020204" pitchFamily="34" charset="0"/>
                <a:cs typeface="Arial" panose="020B0604020202020204" pitchFamily="34" charset="0"/>
              </a:rPr>
              <a:t>фармони</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талаблари</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бўйича</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ташкилотга</a:t>
            </a:r>
            <a:r>
              <a:rPr lang="ru-RU" sz="2000" b="1" dirty="0">
                <a:solidFill>
                  <a:srgbClr val="00B050"/>
                </a:solidFill>
                <a:latin typeface="Arial" panose="020B0604020202020204" pitchFamily="34" charset="0"/>
                <a:cs typeface="Arial" panose="020B0604020202020204" pitchFamily="34" charset="0"/>
              </a:rPr>
              <a:t> ходимларни </a:t>
            </a:r>
            <a:r>
              <a:rPr lang="ru-RU" sz="2000" b="1" dirty="0" err="1">
                <a:solidFill>
                  <a:srgbClr val="00B050"/>
                </a:solidFill>
                <a:latin typeface="Arial" panose="020B0604020202020204" pitchFamily="34" charset="0"/>
                <a:cs typeface="Arial" panose="020B0604020202020204" pitchFamily="34" charset="0"/>
              </a:rPr>
              <a:t>ишга</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қабул</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қилишда</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коррупцияга</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қарши</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курашиш</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бўйича</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қуйидаги</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ишлар</a:t>
            </a:r>
            <a:r>
              <a:rPr lang="ru-RU" sz="2000" b="1" dirty="0">
                <a:solidFill>
                  <a:srgbClr val="00B050"/>
                </a:solidFill>
                <a:latin typeface="Arial" panose="020B0604020202020204" pitchFamily="34" charset="0"/>
                <a:cs typeface="Arial" panose="020B0604020202020204" pitchFamily="34" charset="0"/>
              </a:rPr>
              <a:t> амалга </a:t>
            </a:r>
            <a:r>
              <a:rPr lang="ru-RU" sz="2000" b="1" dirty="0" err="1">
                <a:solidFill>
                  <a:srgbClr val="00B050"/>
                </a:solidFill>
                <a:latin typeface="Arial" panose="020B0604020202020204" pitchFamily="34" charset="0"/>
                <a:cs typeface="Arial" panose="020B0604020202020204" pitchFamily="34" charset="0"/>
              </a:rPr>
              <a:t>оширилиши</a:t>
            </a:r>
            <a:r>
              <a:rPr lang="ru-RU" sz="2000" b="1" dirty="0">
                <a:solidFill>
                  <a:srgbClr val="00B050"/>
                </a:solidFill>
                <a:latin typeface="Arial" panose="020B0604020202020204" pitchFamily="34" charset="0"/>
                <a:cs typeface="Arial" panose="020B0604020202020204" pitchFamily="34" charset="0"/>
              </a:rPr>
              <a:t> </a:t>
            </a:r>
            <a:r>
              <a:rPr lang="ru-RU" sz="2000" b="1" dirty="0" err="1">
                <a:solidFill>
                  <a:srgbClr val="00B050"/>
                </a:solidFill>
                <a:latin typeface="Arial" panose="020B0604020202020204" pitchFamily="34" charset="0"/>
                <a:cs typeface="Arial" panose="020B0604020202020204" pitchFamily="34" charset="0"/>
              </a:rPr>
              <a:t>лозим</a:t>
            </a:r>
            <a:r>
              <a:rPr lang="ru-RU" sz="2000" b="1" dirty="0">
                <a:solidFill>
                  <a:srgbClr val="00B050"/>
                </a:solidFill>
                <a:latin typeface="Arial" panose="020B0604020202020204" pitchFamily="34" charset="0"/>
                <a:cs typeface="Arial" panose="020B0604020202020204" pitchFamily="34" charset="0"/>
              </a:rPr>
              <a:t>:</a:t>
            </a:r>
          </a:p>
        </p:txBody>
      </p:sp>
      <p:sp>
        <p:nvSpPr>
          <p:cNvPr id="4" name="Объект 3"/>
          <p:cNvSpPr>
            <a:spLocks noGrp="1"/>
          </p:cNvSpPr>
          <p:nvPr>
            <p:ph idx="1"/>
          </p:nvPr>
        </p:nvSpPr>
        <p:spPr>
          <a:xfrm>
            <a:off x="677334" y="2651042"/>
            <a:ext cx="9139997" cy="3159556"/>
          </a:xfrm>
        </p:spPr>
        <p:txBody>
          <a:bodyPr>
            <a:normAutofit/>
          </a:bodyPr>
          <a:lstStyle/>
          <a:p>
            <a:pPr algn="just"/>
            <a:r>
              <a:rPr lang="ru-RU" dirty="0" err="1">
                <a:latin typeface="Arial" panose="020B0604020202020204" pitchFamily="34" charset="0"/>
                <a:cs typeface="Arial" panose="020B0604020202020204" pitchFamily="34" charset="0"/>
              </a:rPr>
              <a:t>Вакант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ўринларга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кадрларни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танлов</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асосида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қабул</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тизими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жорий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қилинган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лозим</a:t>
            </a:r>
            <a:r>
              <a:rPr lang="ru-RU" dirty="0">
                <a:latin typeface="Arial" panose="020B0604020202020204" pitchFamily="34" charset="0"/>
                <a:cs typeface="Arial" panose="020B0604020202020204" pitchFamily="34" charset="0"/>
              </a:rPr>
              <a:t>.</a:t>
            </a:r>
          </a:p>
          <a:p>
            <a:pPr algn="just"/>
            <a:r>
              <a:rPr lang="uz-Cyrl-UZ" dirty="0">
                <a:latin typeface="Arial" panose="020B0604020202020204" pitchFamily="34" charset="0"/>
                <a:cs typeface="Arial" panose="020B0604020202020204" pitchFamily="34" charset="0"/>
              </a:rPr>
              <a:t>Ташкилотнинг  расмий веб-сайтида ишга қабул қилиш, ротация тўғрисидаги эълонлар ва ахборотлар жойлаштирилган бўлиши лозим.</a:t>
            </a:r>
          </a:p>
          <a:p>
            <a:pPr algn="just"/>
            <a:r>
              <a:rPr lang="uz-Cyrl-UZ" dirty="0">
                <a:latin typeface="Arial" panose="020B0604020202020204" pitchFamily="34" charset="0"/>
                <a:cs typeface="Arial" panose="020B0604020202020204" pitchFamily="34" charset="0"/>
              </a:rPr>
              <a:t>Ходимлар билан тузиладиган меҳнат шартномаларига коррупцияга қарши шартлар киритилган бўлиши лозим.</a:t>
            </a:r>
          </a:p>
          <a:p>
            <a:pPr algn="just"/>
            <a:r>
              <a:rPr lang="ru-RU" dirty="0" err="1">
                <a:latin typeface="Arial" panose="020B0604020202020204" pitchFamily="34" charset="0"/>
                <a:cs typeface="Arial" panose="020B0604020202020204" pitchFamily="34" charset="0"/>
              </a:rPr>
              <a:t>Ишга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қабул</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қилинишида</a:t>
            </a:r>
            <a:r>
              <a:rPr lang="ru-RU" dirty="0">
                <a:latin typeface="Arial" panose="020B0604020202020204" pitchFamily="34" charset="0"/>
                <a:cs typeface="Arial" panose="020B0604020202020204" pitchFamily="34" charset="0"/>
              </a:rPr>
              <a:t> ва </a:t>
            </a:r>
            <a:r>
              <a:rPr lang="ru-RU" dirty="0" err="1">
                <a:latin typeface="Arial" panose="020B0604020202020204" pitchFamily="34" charset="0"/>
                <a:cs typeface="Arial" panose="020B0604020202020204" pitchFamily="34" charset="0"/>
              </a:rPr>
              <a:t>ҳар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йили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ходимлар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томонидан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манфаатлар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тўқнашуви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тўғрисидаги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декларациялар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тўлдирилиши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лозим</a:t>
            </a:r>
            <a:r>
              <a:rPr lang="ru-RU" dirty="0">
                <a:latin typeface="Arial" panose="020B0604020202020204" pitchFamily="34" charset="0"/>
                <a:cs typeface="Arial" panose="020B0604020202020204" pitchFamily="34" charset="0"/>
              </a:rPr>
              <a:t>.</a:t>
            </a:r>
          </a:p>
          <a:p>
            <a:pPr algn="just"/>
            <a:r>
              <a:rPr lang="uz-Cyrl-UZ" dirty="0">
                <a:latin typeface="Arial" panose="020B0604020202020204" pitchFamily="34" charset="0"/>
                <a:cs typeface="Arial" panose="020B0604020202020204" pitchFamily="34" charset="0"/>
              </a:rPr>
              <a:t>Ишга қабул қилинувчи номзодлар устидан текширувлар ўтказилиши лозим.</a:t>
            </a:r>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9" name="Объект 3"/>
          <p:cNvSpPr txBox="1">
            <a:spLocks/>
          </p:cNvSpPr>
          <p:nvPr/>
        </p:nvSpPr>
        <p:spPr>
          <a:xfrm>
            <a:off x="677334" y="2769577"/>
            <a:ext cx="8596668" cy="6089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ru-RU" dirty="0"/>
          </a:p>
        </p:txBody>
      </p:sp>
      <p:sp>
        <p:nvSpPr>
          <p:cNvPr id="16" name="Объект 3"/>
          <p:cNvSpPr txBox="1">
            <a:spLocks/>
          </p:cNvSpPr>
          <p:nvPr/>
        </p:nvSpPr>
        <p:spPr>
          <a:xfrm>
            <a:off x="677334" y="3378564"/>
            <a:ext cx="8596668" cy="6089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ru-RU" dirty="0"/>
          </a:p>
        </p:txBody>
      </p:sp>
      <p:sp>
        <p:nvSpPr>
          <p:cNvPr id="17" name="Объект 3"/>
          <p:cNvSpPr txBox="1">
            <a:spLocks/>
          </p:cNvSpPr>
          <p:nvPr/>
        </p:nvSpPr>
        <p:spPr>
          <a:xfrm>
            <a:off x="677334" y="3987551"/>
            <a:ext cx="8596668" cy="6089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ru-RU" dirty="0"/>
          </a:p>
        </p:txBody>
      </p:sp>
      <p:sp>
        <p:nvSpPr>
          <p:cNvPr id="18" name="Объект 3"/>
          <p:cNvSpPr txBox="1">
            <a:spLocks/>
          </p:cNvSpPr>
          <p:nvPr/>
        </p:nvSpPr>
        <p:spPr>
          <a:xfrm>
            <a:off x="677334" y="4623872"/>
            <a:ext cx="8596668" cy="6089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277941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815166" y="2603879"/>
            <a:ext cx="8786033" cy="1594047"/>
          </a:xfrm>
        </p:spPr>
        <p:txBody>
          <a:bodyPr>
            <a:noAutofit/>
          </a:bodyPr>
          <a:lstStyle/>
          <a:p>
            <a:pPr algn="ctr"/>
            <a:r>
              <a:rPr lang="ru-RU" sz="2400" b="1" dirty="0">
                <a:solidFill>
                  <a:srgbClr val="00B050"/>
                </a:solidFill>
                <a:latin typeface="Arial" panose="020B0604020202020204" pitchFamily="34" charset="0"/>
                <a:cs typeface="Arial" panose="020B0604020202020204" pitchFamily="34" charset="0"/>
              </a:rPr>
              <a:t>Ўзбекистон </a:t>
            </a:r>
            <a:r>
              <a:rPr lang="ru-RU" sz="2400" b="1" dirty="0" err="1">
                <a:solidFill>
                  <a:srgbClr val="00B050"/>
                </a:solidFill>
                <a:latin typeface="Arial" panose="020B0604020202020204" pitchFamily="34" charset="0"/>
                <a:cs typeface="Arial" panose="020B0604020202020204" pitchFamily="34" charset="0"/>
              </a:rPr>
              <a:t>Республикасининг</a:t>
            </a:r>
            <a:r>
              <a:rPr lang="ru-RU" sz="2400" b="1" dirty="0">
                <a:solidFill>
                  <a:srgbClr val="00B050"/>
                </a:solidFill>
                <a:latin typeface="Arial" panose="020B0604020202020204" pitchFamily="34" charset="0"/>
                <a:cs typeface="Arial" panose="020B0604020202020204" pitchFamily="34" charset="0"/>
              </a:rPr>
              <a:t> 08.08.2022 </a:t>
            </a:r>
            <a:r>
              <a:rPr lang="ru-RU" sz="2400" b="1" dirty="0" err="1">
                <a:solidFill>
                  <a:srgbClr val="00B050"/>
                </a:solidFill>
                <a:latin typeface="Arial" panose="020B0604020202020204" pitchFamily="34" charset="0"/>
                <a:cs typeface="Arial" panose="020B0604020202020204" pitchFamily="34" charset="0"/>
              </a:rPr>
              <a:t>йилдаги</a:t>
            </a:r>
            <a:r>
              <a:rPr lang="ru-RU" sz="2400" b="1" dirty="0">
                <a:solidFill>
                  <a:srgbClr val="00B050"/>
                </a:solidFill>
                <a:latin typeface="Arial" panose="020B0604020202020204" pitchFamily="34" charset="0"/>
                <a:cs typeface="Arial" panose="020B0604020202020204" pitchFamily="34" charset="0"/>
              </a:rPr>
              <a:t> «Давлат </a:t>
            </a:r>
            <a:r>
              <a:rPr lang="ru-RU" sz="2400" b="1" dirty="0" err="1">
                <a:solidFill>
                  <a:srgbClr val="00B050"/>
                </a:solidFill>
                <a:latin typeface="Arial" panose="020B0604020202020204" pitchFamily="34" charset="0"/>
                <a:cs typeface="Arial" panose="020B0604020202020204" pitchFamily="34" charset="0"/>
              </a:rPr>
              <a:t>фуқаролик</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хизмати</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тўғрисида»ги</a:t>
            </a:r>
            <a:r>
              <a:rPr lang="ru-RU" sz="2400" b="1" dirty="0">
                <a:solidFill>
                  <a:srgbClr val="00B050"/>
                </a:solidFill>
                <a:latin typeface="Arial" panose="020B0604020202020204" pitchFamily="34" charset="0"/>
                <a:cs typeface="Arial" panose="020B0604020202020204" pitchFamily="34" charset="0"/>
              </a:rPr>
              <a:t> ЎРҚ-788-сон </a:t>
            </a:r>
            <a:r>
              <a:rPr lang="ru-RU" sz="2400" b="1" dirty="0" err="1">
                <a:solidFill>
                  <a:srgbClr val="00B050"/>
                </a:solidFill>
                <a:latin typeface="Arial" panose="020B0604020202020204" pitchFamily="34" charset="0"/>
                <a:cs typeface="Arial" panose="020B0604020202020204" pitchFamily="34" charset="0"/>
              </a:rPr>
              <a:t>Қонунига</a:t>
            </a:r>
            <a:r>
              <a:rPr lang="ru-RU" sz="2400" b="1" dirty="0">
                <a:solidFill>
                  <a:srgbClr val="00B050"/>
                </a:solidFill>
                <a:latin typeface="Arial" panose="020B0604020202020204" pitchFamily="34" charset="0"/>
                <a:cs typeface="Arial" panose="020B0604020202020204" pitchFamily="34" charset="0"/>
              </a:rPr>
              <a:t> асосан </a:t>
            </a:r>
            <a:r>
              <a:rPr lang="ru-RU" sz="2400" b="1" dirty="0" err="1">
                <a:solidFill>
                  <a:srgbClr val="00B050"/>
                </a:solidFill>
                <a:latin typeface="Arial" panose="020B0604020202020204" pitchFamily="34" charset="0"/>
                <a:cs typeface="Arial" panose="020B0604020202020204" pitchFamily="34" charset="0"/>
              </a:rPr>
              <a:t>коррупциянинг</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олдини</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олиш</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бўйича</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қўйилган</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тартиб-тамоиллар</a:t>
            </a:r>
            <a:endParaRPr lang="ru-RU" sz="2400" b="1" dirty="0">
              <a:solidFill>
                <a:srgbClr val="00B050"/>
              </a:solidFill>
              <a:latin typeface="Arial" panose="020B0604020202020204" pitchFamily="34" charset="0"/>
              <a:cs typeface="Arial" panose="020B0604020202020204" pitchFamily="34" charset="0"/>
            </a:endParaRPr>
          </a:p>
        </p:txBody>
      </p:sp>
      <p:sp>
        <p:nvSpPr>
          <p:cNvPr id="9" name="Объект 3"/>
          <p:cNvSpPr txBox="1">
            <a:spLocks/>
          </p:cNvSpPr>
          <p:nvPr/>
        </p:nvSpPr>
        <p:spPr>
          <a:xfrm>
            <a:off x="500754" y="3383465"/>
            <a:ext cx="9776721" cy="9130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Tree>
    <p:extLst>
      <p:ext uri="{BB962C8B-B14F-4D97-AF65-F5344CB8AC3E}">
        <p14:creationId xmlns:p14="http://schemas.microsoft.com/office/powerpoint/2010/main" val="21383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682162" y="314101"/>
            <a:ext cx="8800774" cy="779585"/>
          </a:xfrm>
        </p:spPr>
        <p:txBody>
          <a:bodyPr>
            <a:noAutofit/>
          </a:bodyPr>
          <a:lstStyle/>
          <a:p>
            <a:pPr algn="ctr"/>
            <a:r>
              <a:rPr lang="ru-RU" sz="2500" b="1" dirty="0">
                <a:solidFill>
                  <a:srgbClr val="C00000"/>
                </a:solidFill>
                <a:latin typeface="Arial" panose="020B0604020202020204" pitchFamily="34" charset="0"/>
                <a:cs typeface="Arial" panose="020B0604020202020204" pitchFamily="34" charset="0"/>
              </a:rPr>
              <a:t>13-модда. </a:t>
            </a:r>
            <a:r>
              <a:rPr lang="ru-RU" sz="2500" b="1" dirty="0">
                <a:solidFill>
                  <a:srgbClr val="00B050"/>
                </a:solidFill>
                <a:latin typeface="Arial" panose="020B0604020202020204" pitchFamily="34" charset="0"/>
                <a:cs typeface="Arial" panose="020B0604020202020204" pitchFamily="34" charset="0"/>
              </a:rPr>
              <a:t>Давлат </a:t>
            </a:r>
            <a:r>
              <a:rPr lang="ru-RU" sz="2500" b="1" dirty="0" err="1">
                <a:solidFill>
                  <a:srgbClr val="00B050"/>
                </a:solidFill>
                <a:latin typeface="Arial" panose="020B0604020202020204" pitchFamily="34" charset="0"/>
                <a:cs typeface="Arial" panose="020B0604020202020204" pitchFamily="34" charset="0"/>
              </a:rPr>
              <a:t>фуқаролик</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хизматини</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ўташ</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билан</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боғлиқ</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чекловлар</a:t>
            </a:r>
            <a:endParaRPr lang="ru-RU" sz="2500" b="1" dirty="0">
              <a:solidFill>
                <a:srgbClr val="00B050"/>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500754" y="1520388"/>
            <a:ext cx="9163590" cy="4639195"/>
          </a:xfrm>
        </p:spPr>
        <p:txBody>
          <a:bodyPr>
            <a:noAutofit/>
          </a:bodyPr>
          <a:lstStyle/>
          <a:p>
            <a:pPr algn="just"/>
            <a:r>
              <a:rPr lang="ru-RU" sz="1700" dirty="0" err="1">
                <a:latin typeface="Arial" panose="020B0604020202020204" pitchFamily="34" charset="0"/>
                <a:cs typeface="Arial" panose="020B0604020202020204" pitchFamily="34" charset="0"/>
              </a:rPr>
              <a:t>ўзаро</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яқин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қариндошликда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ёки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қуда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томондан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қариндош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бўлган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шахслар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билан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ота-оналар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ака-укалар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опа-сингиллар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ўғиллар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қизлар</a:t>
            </a:r>
            <a:r>
              <a:rPr lang="ru-RU" sz="1700" dirty="0">
                <a:latin typeface="Arial" panose="020B0604020202020204" pitchFamily="34" charset="0"/>
                <a:cs typeface="Arial" panose="020B0604020202020204" pitchFamily="34" charset="0"/>
              </a:rPr>
              <a:t>, эр-</a:t>
            </a:r>
            <a:r>
              <a:rPr lang="ru-RU" sz="1700" dirty="0" err="1">
                <a:latin typeface="Arial" panose="020B0604020202020204" pitchFamily="34" charset="0"/>
                <a:cs typeface="Arial" panose="020B0604020202020204" pitchFamily="34" charset="0"/>
              </a:rPr>
              <a:t>хотинлар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шунингдек</a:t>
            </a:r>
            <a:r>
              <a:rPr lang="ru-RU" sz="1700" dirty="0">
                <a:latin typeface="Arial" panose="020B0604020202020204" pitchFamily="34" charset="0"/>
                <a:cs typeface="Arial" panose="020B0604020202020204" pitchFamily="34" charset="0"/>
              </a:rPr>
              <a:t> эр-</a:t>
            </a:r>
            <a:r>
              <a:rPr lang="ru-RU" sz="1700" dirty="0" err="1">
                <a:latin typeface="Arial" panose="020B0604020202020204" pitchFamily="34" charset="0"/>
                <a:cs typeface="Arial" panose="020B0604020202020204" pitchFamily="34" charset="0"/>
              </a:rPr>
              <a:t>хотинларнинг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ота-оналари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ака-укалари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опа-сингиллари</a:t>
            </a:r>
            <a:r>
              <a:rPr lang="ru-RU" sz="1700" dirty="0">
                <a:latin typeface="Arial" panose="020B0604020202020204" pitchFamily="34" charset="0"/>
                <a:cs typeface="Arial" panose="020B0604020202020204" pitchFamily="34" charset="0"/>
              </a:rPr>
              <a:t> ва </a:t>
            </a:r>
            <a:r>
              <a:rPr lang="ru-RU" sz="1700" dirty="0" err="1">
                <a:latin typeface="Arial" panose="020B0604020202020204" pitchFamily="34" charset="0"/>
                <a:cs typeface="Arial" panose="020B0604020202020204" pitchFamily="34" charset="0"/>
              </a:rPr>
              <a:t>фарзандлари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айнан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битта</a:t>
            </a:r>
            <a:r>
              <a:rPr lang="ru-RU" sz="1700" dirty="0">
                <a:latin typeface="Arial" panose="020B0604020202020204" pitchFamily="34" charset="0"/>
                <a:cs typeface="Arial" panose="020B0604020202020204" pitchFamily="34" charset="0"/>
              </a:rPr>
              <a:t> давлат </a:t>
            </a:r>
            <a:r>
              <a:rPr lang="ru-RU" sz="1700" dirty="0" err="1">
                <a:latin typeface="Arial" panose="020B0604020202020204" pitchFamily="34" charset="0"/>
                <a:cs typeface="Arial" panose="020B0604020202020204" pitchFamily="34" charset="0"/>
              </a:rPr>
              <a:t>органида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бирга</a:t>
            </a:r>
            <a:r>
              <a:rPr lang="ru-RU" sz="1700" dirty="0">
                <a:latin typeface="Arial" panose="020B0604020202020204" pitchFamily="34" charset="0"/>
                <a:cs typeface="Arial" panose="020B0604020202020204" pitchFamily="34" charset="0"/>
              </a:rPr>
              <a:t> хизмат </a:t>
            </a:r>
            <a:r>
              <a:rPr lang="ru-RU" sz="1700" dirty="0" err="1">
                <a:latin typeface="Arial" panose="020B0604020202020204" pitchFamily="34" charset="0"/>
                <a:cs typeface="Arial" panose="020B0604020202020204" pitchFamily="34" charset="0"/>
              </a:rPr>
              <a:t>қилиши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агар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уларнинг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бирга</a:t>
            </a:r>
            <a:r>
              <a:rPr lang="ru-RU" sz="1700" dirty="0">
                <a:latin typeface="Arial" panose="020B0604020202020204" pitchFamily="34" charset="0"/>
                <a:cs typeface="Arial" panose="020B0604020202020204" pitchFamily="34" charset="0"/>
              </a:rPr>
              <a:t> хизмат </a:t>
            </a:r>
            <a:r>
              <a:rPr lang="ru-RU" sz="1700" dirty="0" err="1">
                <a:latin typeface="Arial" panose="020B0604020202020204" pitchFamily="34" charset="0"/>
                <a:cs typeface="Arial" panose="020B0604020202020204" pitchFamily="34" charset="0"/>
              </a:rPr>
              <a:t>қилиши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улардан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бирининг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иккинчисига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бевосита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бўйсунишига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ёки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назорати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остида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бўладиган</a:t>
            </a:r>
            <a:r>
              <a:rPr lang="ru-RU" sz="1700" dirty="0">
                <a:latin typeface="Arial" panose="020B0604020202020204" pitchFamily="34" charset="0"/>
                <a:cs typeface="Arial" panose="020B0604020202020204" pitchFamily="34" charset="0"/>
              </a:rPr>
              <a:t> давлат </a:t>
            </a:r>
            <a:r>
              <a:rPr lang="ru-RU" sz="1700" dirty="0" err="1">
                <a:latin typeface="Arial" panose="020B0604020202020204" pitchFamily="34" charset="0"/>
                <a:cs typeface="Arial" panose="020B0604020202020204" pitchFamily="34" charset="0"/>
              </a:rPr>
              <a:t>фуқаролик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хизмати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лавозимини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эгаллашга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бундан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қонунчиликда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назарда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тутилган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ҳоллар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мустасно</a:t>
            </a:r>
            <a:r>
              <a:rPr lang="ru-RU" sz="1700" dirty="0">
                <a:latin typeface="Arial" panose="020B0604020202020204" pitchFamily="34" charset="0"/>
                <a:cs typeface="Arial" panose="020B0604020202020204" pitchFamily="34" charset="0"/>
              </a:rPr>
              <a:t>;</a:t>
            </a:r>
          </a:p>
          <a:p>
            <a:pPr algn="just"/>
            <a:r>
              <a:rPr lang="uz-Cyrl-UZ" sz="1700" dirty="0">
                <a:latin typeface="Arial" panose="020B0604020202020204" pitchFamily="34" charset="0"/>
                <a:cs typeface="Arial" panose="020B0604020202020204" pitchFamily="34" charset="0"/>
              </a:rPr>
              <a:t>педагогик, илмий ва ижодий фаолиятдан ташқари ҳақ тўланадиган бошқа фаолият билан шуғулланишга, Ўзбекистон Республикаси қонунларида ҳамда Ўзбекистон Республикаси Президенти қарорларида назарда тутилган ҳолатлар бундан мустасно;</a:t>
            </a:r>
          </a:p>
          <a:p>
            <a:pPr algn="just"/>
            <a:r>
              <a:rPr lang="uz-Cyrl-UZ" sz="1700" dirty="0">
                <a:latin typeface="Arial" panose="020B0604020202020204" pitchFamily="34" charset="0"/>
                <a:cs typeface="Arial" panose="020B0604020202020204" pitchFamily="34" charset="0"/>
              </a:rPr>
              <a:t>тадбиркорлик фаолияти билан шуғулланишга;</a:t>
            </a:r>
          </a:p>
          <a:p>
            <a:pPr algn="just"/>
            <a:r>
              <a:rPr lang="uz-Cyrl-UZ" sz="1700" dirty="0">
                <a:latin typeface="Arial" panose="020B0604020202020204" pitchFamily="34" charset="0"/>
                <a:cs typeface="Arial" panose="020B0604020202020204" pitchFamily="34" charset="0"/>
              </a:rPr>
              <a:t>тадбиркорлик фаолияти субъектларини ташкил этишга, уларнинг муассиси (иштирокчиси) бўлишга, тадбиркорлик фаолияти субъектида ташкилий-бошқарув, маъмурий-хўжалик вазифаларини бажаришга, бундан акциядорлик жамиятларининг эркин муомалада бўлган акцияларига қонунчиликда белгиланган талаблар доирасида эгалик қилиш ҳоллари мустасно;</a:t>
            </a:r>
            <a:endParaRPr lang="ru-RU"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p:txBody>
      </p:sp>
      <p:sp>
        <p:nvSpPr>
          <p:cNvPr id="9" name="Объект 3"/>
          <p:cNvSpPr txBox="1">
            <a:spLocks/>
          </p:cNvSpPr>
          <p:nvPr/>
        </p:nvSpPr>
        <p:spPr>
          <a:xfrm>
            <a:off x="500754" y="3383465"/>
            <a:ext cx="9776721" cy="9130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Tree>
    <p:extLst>
      <p:ext uri="{BB962C8B-B14F-4D97-AF65-F5344CB8AC3E}">
        <p14:creationId xmlns:p14="http://schemas.microsoft.com/office/powerpoint/2010/main" val="245143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541052" y="322198"/>
            <a:ext cx="8800774" cy="808337"/>
          </a:xfrm>
        </p:spPr>
        <p:txBody>
          <a:bodyPr>
            <a:noAutofit/>
          </a:bodyPr>
          <a:lstStyle/>
          <a:p>
            <a:pPr algn="ctr"/>
            <a:r>
              <a:rPr lang="ru-RU" sz="2500" b="1" dirty="0">
                <a:solidFill>
                  <a:srgbClr val="C00000"/>
                </a:solidFill>
                <a:latin typeface="Arial" panose="020B0604020202020204" pitchFamily="34" charset="0"/>
                <a:cs typeface="Arial" panose="020B0604020202020204" pitchFamily="34" charset="0"/>
              </a:rPr>
              <a:t>13-модда. </a:t>
            </a:r>
            <a:r>
              <a:rPr lang="ru-RU" sz="2500" b="1" dirty="0">
                <a:solidFill>
                  <a:srgbClr val="00B050"/>
                </a:solidFill>
                <a:latin typeface="Arial" panose="020B0604020202020204" pitchFamily="34" charset="0"/>
                <a:cs typeface="Arial" panose="020B0604020202020204" pitchFamily="34" charset="0"/>
              </a:rPr>
              <a:t>Давлат </a:t>
            </a:r>
            <a:r>
              <a:rPr lang="ru-RU" sz="2500" b="1" dirty="0" err="1">
                <a:solidFill>
                  <a:srgbClr val="00B050"/>
                </a:solidFill>
                <a:latin typeface="Arial" panose="020B0604020202020204" pitchFamily="34" charset="0"/>
                <a:cs typeface="Arial" panose="020B0604020202020204" pitchFamily="34" charset="0"/>
              </a:rPr>
              <a:t>фуқаролик</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хизматини</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ўташ</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билан</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боғлиқ</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чекловлар</a:t>
            </a:r>
            <a:endParaRPr lang="ru-RU" sz="2500" b="1" dirty="0">
              <a:solidFill>
                <a:srgbClr val="00B050"/>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541052" y="1372206"/>
            <a:ext cx="8860642" cy="4993524"/>
          </a:xfrm>
        </p:spPr>
        <p:txBody>
          <a:bodyPr>
            <a:noAutofit/>
          </a:bodyPr>
          <a:lstStyle/>
          <a:p>
            <a:pPr algn="just"/>
            <a:r>
              <a:rPr lang="ru-RU" sz="1700" dirty="0" err="1">
                <a:latin typeface="Arial" panose="020B0604020202020204" pitchFamily="34" charset="0"/>
                <a:cs typeface="Arial" panose="020B0604020202020204" pitchFamily="34" charset="0"/>
              </a:rPr>
              <a:t>ўзи</a:t>
            </a:r>
            <a:r>
              <a:rPr lang="ru-RU" sz="1700" dirty="0">
                <a:latin typeface="Arial" panose="020B0604020202020204" pitchFamily="34" charset="0"/>
                <a:cs typeface="Arial" panose="020B0604020202020204" pitchFamily="34" charset="0"/>
              </a:rPr>
              <a:t> хизмат </a:t>
            </a:r>
            <a:r>
              <a:rPr lang="ru-RU" sz="1700" dirty="0" err="1">
                <a:latin typeface="Arial" panose="020B0604020202020204" pitchFamily="34" charset="0"/>
                <a:cs typeface="Arial" panose="020B0604020202020204" pitchFamily="34" charset="0"/>
              </a:rPr>
              <a:t>қилаётган</a:t>
            </a:r>
            <a:r>
              <a:rPr lang="ru-RU" sz="1700" dirty="0">
                <a:latin typeface="Arial" panose="020B0604020202020204" pitchFamily="34" charset="0"/>
                <a:cs typeface="Arial" panose="020B0604020202020204" pitchFamily="34" charset="0"/>
              </a:rPr>
              <a:t> давлат </a:t>
            </a:r>
            <a:r>
              <a:rPr lang="ru-RU" sz="1700" dirty="0" err="1">
                <a:latin typeface="Arial" panose="020B0604020202020204" pitchFamily="34" charset="0"/>
                <a:cs typeface="Arial" panose="020B0604020202020204" pitchFamily="34" charset="0"/>
              </a:rPr>
              <a:t>органи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назорати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остидаги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ёки</a:t>
            </a:r>
            <a:r>
              <a:rPr lang="ru-RU" sz="1700" dirty="0">
                <a:latin typeface="Arial" panose="020B0604020202020204" pitchFamily="34" charset="0"/>
                <a:cs typeface="Arial" panose="020B0604020202020204" pitchFamily="34" charset="0"/>
              </a:rPr>
              <a:t> у </a:t>
            </a:r>
            <a:r>
              <a:rPr lang="ru-RU" sz="1700" dirty="0" err="1">
                <a:latin typeface="Arial" panose="020B0604020202020204" pitchFamily="34" charset="0"/>
                <a:cs typeface="Arial" panose="020B0604020202020204" pitchFamily="34" charset="0"/>
              </a:rPr>
              <a:t>билан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алоқалар</a:t>
            </a:r>
            <a:r>
              <a:rPr lang="ru-RU" sz="1700" dirty="0">
                <a:latin typeface="Arial" panose="020B0604020202020204" pitchFamily="34" charset="0"/>
                <a:cs typeface="Arial" panose="020B0604020202020204" pitchFamily="34" charset="0"/>
              </a:rPr>
              <a:t> ва </a:t>
            </a:r>
            <a:r>
              <a:rPr lang="ru-RU" sz="1700" dirty="0" err="1">
                <a:latin typeface="Arial" panose="020B0604020202020204" pitchFamily="34" charset="0"/>
                <a:cs typeface="Arial" panose="020B0604020202020204" pitchFamily="34" charset="0"/>
              </a:rPr>
              <a:t>манфаатларга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эга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бўлган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ташкилотлардаги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улушларни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пайларни</a:t>
            </a:r>
            <a:r>
              <a:rPr lang="ru-RU" sz="1700" dirty="0">
                <a:latin typeface="Arial" panose="020B0604020202020204" pitchFamily="34" charset="0"/>
                <a:cs typeface="Arial" panose="020B0604020202020204" pitchFamily="34" charset="0"/>
              </a:rPr>
              <a:t> ва </a:t>
            </a:r>
            <a:r>
              <a:rPr lang="ru-RU" sz="1700" dirty="0" err="1">
                <a:latin typeface="Arial" panose="020B0604020202020204" pitchFamily="34" charset="0"/>
                <a:cs typeface="Arial" panose="020B0604020202020204" pitchFamily="34" charset="0"/>
              </a:rPr>
              <a:t>акцияларни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бевосита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ёки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вакиллар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орқали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олишга</a:t>
            </a:r>
            <a:r>
              <a:rPr lang="ru-RU" sz="1700" dirty="0">
                <a:latin typeface="Arial" panose="020B0604020202020204" pitchFamily="34" charset="0"/>
                <a:cs typeface="Arial" panose="020B0604020202020204" pitchFamily="34" charset="0"/>
              </a:rPr>
              <a:t>;</a:t>
            </a:r>
          </a:p>
          <a:p>
            <a:pPr algn="just"/>
            <a:r>
              <a:rPr lang="uz-Cyrl-UZ" sz="1700" dirty="0">
                <a:latin typeface="Arial" panose="020B0604020202020204" pitchFamily="34" charset="0"/>
                <a:cs typeface="Arial" panose="020B0604020202020204" pitchFamily="34" charset="0"/>
              </a:rPr>
              <a:t>ўз хизмат ваколатларини жисмоний ва юридик шахсларнинг манфаатларини кўзлаб бажариш ёки бажармаслик эвазига улардан бирон-бир мукофот, фойда ёки совғалар олишга;</a:t>
            </a:r>
          </a:p>
          <a:p>
            <a:pPr algn="just"/>
            <a:r>
              <a:rPr lang="uz-Cyrl-UZ" sz="1700" dirty="0">
                <a:latin typeface="Arial" panose="020B0604020202020204" pitchFamily="34" charset="0"/>
                <a:cs typeface="Arial" panose="020B0604020202020204" pitchFamily="34" charset="0"/>
              </a:rPr>
              <a:t>чет давлат фуқаролигини олишга;</a:t>
            </a:r>
          </a:p>
          <a:p>
            <a:pPr algn="just"/>
            <a:r>
              <a:rPr lang="uz-Cyrl-UZ" sz="1700" dirty="0">
                <a:latin typeface="Arial" panose="020B0604020202020204" pitchFamily="34" charset="0"/>
                <a:cs typeface="Arial" panose="020B0604020202020204" pitchFamily="34" charset="0"/>
              </a:rPr>
              <a:t>қонунчиликда назарда тутилмаган имтиёзлар, преференциялар ёки афзалликлардан ўз хизмат мавқеи билан боғлиқ ҳолда фойдаланишга;</a:t>
            </a:r>
          </a:p>
          <a:p>
            <a:pPr algn="just"/>
            <a:r>
              <a:rPr lang="uz-Cyrl-UZ" sz="1700" dirty="0">
                <a:latin typeface="Arial" panose="020B0604020202020204" pitchFamily="34" charset="0"/>
                <a:cs typeface="Arial" panose="020B0604020202020204" pitchFamily="34" charset="0"/>
              </a:rPr>
              <a:t>Ўзбекистон Республикаси ҳудудидан ташқарида ҳисобварақлар очишга ва уларга эга бўлишга, кўчмас мулкка ва бошқа мол-мулкка эгалик қилишга, бундан чет давлатда таълим олиш, стажировка ўташ ва тиббий хизматлардан фойдаланиш мақсадида очилган ҳисобварақлар, шунингдек давлат фуқаролик хизматига киришдан олдин олинган ва ошкор қилинган мол-мулк мустасно;</a:t>
            </a:r>
          </a:p>
          <a:p>
            <a:pPr algn="just"/>
            <a:r>
              <a:rPr lang="uz-Cyrl-UZ" sz="1700" dirty="0">
                <a:latin typeface="Arial" panose="020B0604020202020204" pitchFamily="34" charset="0"/>
                <a:cs typeface="Arial" panose="020B0604020202020204" pitchFamily="34" charset="0"/>
              </a:rPr>
              <a:t>ўзининг ваколатларини сиёсий партияларнинг, бошқа жамоат бирлашмаларининг ва улар органларининг манфаатларини кўзлаб амалга оширишга.</a:t>
            </a:r>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p:txBody>
      </p:sp>
      <p:sp>
        <p:nvSpPr>
          <p:cNvPr id="16" name="Объект 3"/>
          <p:cNvSpPr txBox="1">
            <a:spLocks/>
          </p:cNvSpPr>
          <p:nvPr/>
        </p:nvSpPr>
        <p:spPr>
          <a:xfrm>
            <a:off x="541052" y="3081247"/>
            <a:ext cx="4276399" cy="6089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ru-RU" dirty="0"/>
          </a:p>
        </p:txBody>
      </p:sp>
      <p:sp>
        <p:nvSpPr>
          <p:cNvPr id="14" name="Объект 3"/>
          <p:cNvSpPr txBox="1">
            <a:spLocks/>
          </p:cNvSpPr>
          <p:nvPr/>
        </p:nvSpPr>
        <p:spPr>
          <a:xfrm>
            <a:off x="510279" y="3575934"/>
            <a:ext cx="8260048" cy="7601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
        <p:nvSpPr>
          <p:cNvPr id="7" name="Объект 3"/>
          <p:cNvSpPr txBox="1">
            <a:spLocks/>
          </p:cNvSpPr>
          <p:nvPr/>
        </p:nvSpPr>
        <p:spPr>
          <a:xfrm>
            <a:off x="510278" y="4429579"/>
            <a:ext cx="9383998" cy="14059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
        <p:nvSpPr>
          <p:cNvPr id="8" name="Объект 3"/>
          <p:cNvSpPr txBox="1">
            <a:spLocks/>
          </p:cNvSpPr>
          <p:nvPr/>
        </p:nvSpPr>
        <p:spPr>
          <a:xfrm>
            <a:off x="541052" y="5985661"/>
            <a:ext cx="9419900" cy="7601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Tree>
    <p:extLst>
      <p:ext uri="{BB962C8B-B14F-4D97-AF65-F5344CB8AC3E}">
        <p14:creationId xmlns:p14="http://schemas.microsoft.com/office/powerpoint/2010/main" val="179453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571827" y="411534"/>
            <a:ext cx="8596668" cy="855291"/>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15-модда. </a:t>
            </a:r>
            <a:r>
              <a:rPr lang="ru-RU" sz="2400" b="1" dirty="0">
                <a:solidFill>
                  <a:srgbClr val="00B050"/>
                </a:solidFill>
                <a:latin typeface="Arial" panose="020B0604020202020204" pitchFamily="34" charset="0"/>
                <a:cs typeface="Arial" panose="020B0604020202020204" pitchFamily="34" charset="0"/>
              </a:rPr>
              <a:t>Давлат </a:t>
            </a:r>
            <a:r>
              <a:rPr lang="ru-RU" sz="2400" b="1" dirty="0" err="1">
                <a:solidFill>
                  <a:srgbClr val="00B050"/>
                </a:solidFill>
                <a:latin typeface="Arial" panose="020B0604020202020204" pitchFamily="34" charset="0"/>
                <a:cs typeface="Arial" panose="020B0604020202020204" pitchFamily="34" charset="0"/>
              </a:rPr>
              <a:t>фуқаролик</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хизмати</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соҳасида</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коррупциянинг</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олдини</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олишга</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доир</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чора-тадбирлар</a:t>
            </a:r>
            <a:endParaRPr lang="ru-RU" sz="2400" b="1" dirty="0">
              <a:solidFill>
                <a:srgbClr val="00B050"/>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571825" y="1790552"/>
            <a:ext cx="9038900" cy="4394118"/>
          </a:xfrm>
        </p:spPr>
        <p:txBody>
          <a:bodyPr>
            <a:noAutofit/>
          </a:bodyPr>
          <a:lstStyle/>
          <a:p>
            <a:pPr algn="just"/>
            <a:r>
              <a:rPr lang="ru-RU" sz="1700" dirty="0">
                <a:latin typeface="Arial" panose="020B0604020202020204" pitchFamily="34" charset="0"/>
                <a:cs typeface="Arial" panose="020B0604020202020204" pitchFamily="34" charset="0"/>
              </a:rPr>
              <a:t>давлат </a:t>
            </a:r>
            <a:r>
              <a:rPr lang="ru-RU" sz="1700" dirty="0" err="1">
                <a:latin typeface="Arial" panose="020B0604020202020204" pitchFamily="34" charset="0"/>
                <a:cs typeface="Arial" panose="020B0604020202020204" pitchFamily="34" charset="0"/>
              </a:rPr>
              <a:t>фуқаролик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хизматчилари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томонидан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коррупцияга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оид</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ҳуқуқбузарликларга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йўл</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қўйилмаслиги</a:t>
            </a:r>
            <a:r>
              <a:rPr lang="ru-RU" sz="1700" dirty="0">
                <a:latin typeface="Arial" panose="020B0604020202020204" pitchFamily="34" charset="0"/>
                <a:cs typeface="Arial" panose="020B0604020202020204" pitchFamily="34" charset="0"/>
              </a:rPr>
              <a:t>;</a:t>
            </a:r>
          </a:p>
          <a:p>
            <a:pPr algn="just"/>
            <a:r>
              <a:rPr lang="uz-Cyrl-UZ" sz="1700" dirty="0">
                <a:latin typeface="Arial" panose="020B0604020202020204" pitchFamily="34" charset="0"/>
                <a:cs typeface="Arial" panose="020B0604020202020204" pitchFamily="34" charset="0"/>
              </a:rPr>
              <a:t>давлат фуқаролик хизматчиларининг одоб-ахлоқ қоидаларига риоя этилишини таъминлаш;</a:t>
            </a:r>
          </a:p>
          <a:p>
            <a:pPr algn="just"/>
            <a:r>
              <a:rPr lang="uz-Cyrl-UZ" sz="1700" dirty="0">
                <a:latin typeface="Arial" panose="020B0604020202020204" pitchFamily="34" charset="0"/>
                <a:cs typeface="Arial" panose="020B0604020202020204" pitchFamily="34" charset="0"/>
              </a:rPr>
              <a:t>давлат фуқаролик хизматчисининг манфаатлар тўқнашувини олдини олиш ва ҳал қилишнинг ташкилий-ҳуқуқий асосларини яратиш, уларга риоя этилиши устидан мониторинг ва назорат ўтказилишини таъминлаш;</a:t>
            </a:r>
          </a:p>
          <a:p>
            <a:pPr algn="just"/>
            <a:r>
              <a:rPr lang="ru-RU" sz="1700" dirty="0">
                <a:latin typeface="Arial" panose="020B0604020202020204" pitchFamily="34" charset="0"/>
                <a:cs typeface="Arial" panose="020B0604020202020204" pitchFamily="34" charset="0"/>
              </a:rPr>
              <a:t>давлат </a:t>
            </a:r>
            <a:r>
              <a:rPr lang="ru-RU" sz="1700" dirty="0" err="1">
                <a:latin typeface="Arial" panose="020B0604020202020204" pitchFamily="34" charset="0"/>
                <a:cs typeface="Arial" panose="020B0604020202020204" pitchFamily="34" charset="0"/>
              </a:rPr>
              <a:t>фуқаролик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хизматчисининг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даромадлари</a:t>
            </a:r>
            <a:r>
              <a:rPr lang="ru-RU" sz="1700" dirty="0">
                <a:latin typeface="Arial" panose="020B0604020202020204" pitchFamily="34" charset="0"/>
                <a:cs typeface="Arial" panose="020B0604020202020204" pitchFamily="34" charset="0"/>
              </a:rPr>
              <a:t> ва мол-</a:t>
            </a:r>
            <a:r>
              <a:rPr lang="ru-RU" sz="1700" dirty="0" err="1">
                <a:latin typeface="Arial" panose="020B0604020202020204" pitchFamily="34" charset="0"/>
                <a:cs typeface="Arial" panose="020B0604020202020204" pitchFamily="34" charset="0"/>
              </a:rPr>
              <a:t>мулкини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декларациялаш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тизимини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жорий</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этиш</a:t>
            </a:r>
            <a:r>
              <a:rPr lang="ru-RU" sz="1700" dirty="0">
                <a:latin typeface="Arial" panose="020B0604020202020204" pitchFamily="34" charset="0"/>
                <a:cs typeface="Arial" panose="020B0604020202020204" pitchFamily="34" charset="0"/>
              </a:rPr>
              <a:t>;</a:t>
            </a:r>
          </a:p>
          <a:p>
            <a:pPr algn="just"/>
            <a:r>
              <a:rPr lang="ru-RU" sz="1700" dirty="0">
                <a:latin typeface="Arial" panose="020B0604020202020204" pitchFamily="34" charset="0"/>
                <a:cs typeface="Arial" panose="020B0604020202020204" pitchFamily="34" charset="0"/>
              </a:rPr>
              <a:t>давлат </a:t>
            </a:r>
            <a:r>
              <a:rPr lang="ru-RU" sz="1700" dirty="0" err="1">
                <a:latin typeface="Arial" panose="020B0604020202020204" pitchFamily="34" charset="0"/>
                <a:cs typeface="Arial" panose="020B0604020202020204" pitchFamily="34" charset="0"/>
              </a:rPr>
              <a:t>фуқаролик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хизматчиси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томонидан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совғалар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олиш</a:t>
            </a:r>
            <a:r>
              <a:rPr lang="ru-RU" sz="1700" dirty="0">
                <a:latin typeface="Arial" panose="020B0604020202020204" pitchFamily="34" charset="0"/>
                <a:cs typeface="Arial" panose="020B0604020202020204" pitchFamily="34" charset="0"/>
              </a:rPr>
              <a:t> ва </a:t>
            </a:r>
            <a:r>
              <a:rPr lang="ru-RU" sz="1700" dirty="0" err="1">
                <a:latin typeface="Arial" panose="020B0604020202020204" pitchFamily="34" charset="0"/>
                <a:cs typeface="Arial" panose="020B0604020202020204" pitchFamily="34" charset="0"/>
              </a:rPr>
              <a:t>бериш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тартибини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белгилаш</a:t>
            </a:r>
            <a:r>
              <a:rPr lang="ru-RU" sz="1700" dirty="0">
                <a:latin typeface="Arial" panose="020B0604020202020204" pitchFamily="34" charset="0"/>
                <a:cs typeface="Arial" panose="020B0604020202020204" pitchFamily="34" charset="0"/>
              </a:rPr>
              <a:t>;</a:t>
            </a:r>
          </a:p>
          <a:p>
            <a:pPr algn="just"/>
            <a:r>
              <a:rPr lang="uz-Cyrl-UZ" sz="1700" dirty="0">
                <a:latin typeface="Arial" panose="020B0604020202020204" pitchFamily="34" charset="0"/>
                <a:cs typeface="Arial" panose="020B0604020202020204" pitchFamily="34" charset="0"/>
              </a:rPr>
              <a:t>давлат фуқаролик хизматчисининг ижтимоий жиҳатдан ҳимоя қилинишини, моддий таъминот олишини ва рағбатлантирилишини таъминлаш.</a:t>
            </a:r>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a:p>
            <a:pPr algn="just"/>
            <a:endParaRPr lang="ru-RU" sz="1700" dirty="0">
              <a:latin typeface="Arial" panose="020B0604020202020204" pitchFamily="34" charset="0"/>
              <a:cs typeface="Arial" panose="020B0604020202020204" pitchFamily="34" charset="0"/>
            </a:endParaRPr>
          </a:p>
        </p:txBody>
      </p:sp>
      <p:sp>
        <p:nvSpPr>
          <p:cNvPr id="9" name="Объект 3"/>
          <p:cNvSpPr txBox="1">
            <a:spLocks/>
          </p:cNvSpPr>
          <p:nvPr/>
        </p:nvSpPr>
        <p:spPr>
          <a:xfrm>
            <a:off x="571827" y="2316972"/>
            <a:ext cx="7791123" cy="6089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
        <p:nvSpPr>
          <p:cNvPr id="16" name="Объект 3"/>
          <p:cNvSpPr txBox="1">
            <a:spLocks/>
          </p:cNvSpPr>
          <p:nvPr/>
        </p:nvSpPr>
        <p:spPr>
          <a:xfrm>
            <a:off x="571826" y="2916085"/>
            <a:ext cx="8724573" cy="9148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Tree>
    <p:extLst>
      <p:ext uri="{BB962C8B-B14F-4D97-AF65-F5344CB8AC3E}">
        <p14:creationId xmlns:p14="http://schemas.microsoft.com/office/powerpoint/2010/main" val="229556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571827" y="577788"/>
            <a:ext cx="7905423" cy="836974"/>
          </a:xfrm>
        </p:spPr>
        <p:txBody>
          <a:bodyPr>
            <a:noAutofit/>
          </a:bodyPr>
          <a:lstStyle/>
          <a:p>
            <a:pPr algn="just"/>
            <a:r>
              <a:rPr lang="ru-RU" sz="2400" b="1" dirty="0">
                <a:solidFill>
                  <a:srgbClr val="C00000"/>
                </a:solidFill>
                <a:latin typeface="Arial" panose="020B0604020202020204" pitchFamily="34" charset="0"/>
                <a:cs typeface="Arial" panose="020B0604020202020204" pitchFamily="34" charset="0"/>
              </a:rPr>
              <a:t>16-модда. </a:t>
            </a:r>
            <a:r>
              <a:rPr lang="ru-RU" sz="2400" b="1" dirty="0">
                <a:solidFill>
                  <a:srgbClr val="00B050"/>
                </a:solidFill>
                <a:latin typeface="Arial" panose="020B0604020202020204" pitchFamily="34" charset="0"/>
                <a:cs typeface="Arial" panose="020B0604020202020204" pitchFamily="34" charset="0"/>
              </a:rPr>
              <a:t>Давлат </a:t>
            </a:r>
            <a:r>
              <a:rPr lang="ru-RU" sz="2400" b="1" dirty="0" err="1">
                <a:solidFill>
                  <a:srgbClr val="00B050"/>
                </a:solidFill>
                <a:latin typeface="Arial" panose="020B0604020202020204" pitchFamily="34" charset="0"/>
                <a:cs typeface="Arial" panose="020B0604020202020204" pitchFamily="34" charset="0"/>
              </a:rPr>
              <a:t>фуқаролик</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хизматчисининг</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коррупцияга</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нисбатан</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муросасиз</a:t>
            </a:r>
            <a:r>
              <a:rPr lang="ru-RU" sz="2400" b="1" dirty="0">
                <a:solidFill>
                  <a:srgbClr val="00B050"/>
                </a:solidFill>
                <a:latin typeface="Arial" panose="020B0604020202020204" pitchFamily="34" charset="0"/>
                <a:cs typeface="Arial" panose="020B0604020202020204" pitchFamily="34" charset="0"/>
              </a:rPr>
              <a:t> </a:t>
            </a:r>
            <a:r>
              <a:rPr lang="ru-RU" sz="2400" b="1" dirty="0" err="1">
                <a:solidFill>
                  <a:srgbClr val="00B050"/>
                </a:solidFill>
                <a:latin typeface="Arial" panose="020B0604020202020204" pitchFamily="34" charset="0"/>
                <a:cs typeface="Arial" panose="020B0604020202020204" pitchFamily="34" charset="0"/>
              </a:rPr>
              <a:t>муносабати</a:t>
            </a:r>
            <a:endParaRPr lang="ru-RU" sz="2400" b="1" dirty="0">
              <a:solidFill>
                <a:srgbClr val="00B050"/>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571827" y="2044979"/>
            <a:ext cx="9000798" cy="3375120"/>
          </a:xfrm>
        </p:spPr>
        <p:txBody>
          <a:bodyPr>
            <a:noAutofit/>
          </a:bodyPr>
          <a:lstStyle/>
          <a:p>
            <a:pPr algn="just"/>
            <a:r>
              <a:rPr lang="ru-RU" dirty="0">
                <a:latin typeface="Arial" panose="020B0604020202020204" pitchFamily="34" charset="0"/>
                <a:cs typeface="Arial" panose="020B0604020202020204" pitchFamily="34" charset="0"/>
              </a:rPr>
              <a:t>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хизматчиси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коррупцияга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нисбатан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муросасиз</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муносабатда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бўлиши</a:t>
            </a:r>
            <a:r>
              <a:rPr lang="ru-RU" dirty="0">
                <a:latin typeface="Arial" panose="020B0604020202020204" pitchFamily="34" charset="0"/>
                <a:cs typeface="Arial" panose="020B0604020202020204" pitchFamily="34" charset="0"/>
              </a:rPr>
              <a:t> ва </a:t>
            </a:r>
            <a:r>
              <a:rPr lang="ru-RU" dirty="0" err="1">
                <a:latin typeface="Arial" panose="020B0604020202020204" pitchFamily="34" charset="0"/>
                <a:cs typeface="Arial" panose="020B0604020202020204" pitchFamily="34" charset="0"/>
              </a:rPr>
              <a:t>коррупцияга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олиб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келиши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мумкин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ҳаракатларнинг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ҳаракатсизликнинг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олдини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олиши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шарт</a:t>
            </a:r>
            <a:r>
              <a:rPr lang="ru-RU" dirty="0">
                <a:latin typeface="Arial" panose="020B0604020202020204" pitchFamily="34" charset="0"/>
                <a:cs typeface="Arial" panose="020B0604020202020204" pitchFamily="34" charset="0"/>
              </a:rPr>
              <a:t>.</a:t>
            </a:r>
          </a:p>
          <a:p>
            <a:pPr algn="just"/>
            <a:r>
              <a:rPr lang="uz-Cyrl-UZ" dirty="0">
                <a:latin typeface="Arial" panose="020B0604020202020204" pitchFamily="34" charset="0"/>
                <a:cs typeface="Arial" panose="020B0604020202020204" pitchFamily="34" charset="0"/>
              </a:rPr>
              <a:t>Агар давлат фуқаролик хизматчиси коррупция фактлари тўғрисидаги ахборотга эга бўлса, у коррупциянинг олдини олиш учун зарур чоралар кўриши, шу жумладан юқори турувчи давлат органини (мансабдор шахсини) ёки коррупцияга қарши курашиш бўйича махсус ваколатли давлат органини дарҳол хабар қилиши ёхуд ҳуқуқни муҳофаза қилувчи органга мурожаат этиши керак.</a:t>
            </a:r>
          </a:p>
          <a:p>
            <a:pPr algn="just"/>
            <a:r>
              <a:rPr lang="ru-RU" dirty="0">
                <a:latin typeface="Arial" panose="020B0604020202020204" pitchFamily="34" charset="0"/>
                <a:cs typeface="Arial" panose="020B0604020202020204" pitchFamily="34" charset="0"/>
              </a:rPr>
              <a:t>Коррупция </a:t>
            </a:r>
            <a:r>
              <a:rPr lang="ru-RU" dirty="0" err="1">
                <a:latin typeface="Arial" panose="020B0604020202020204" pitchFamily="34" charset="0"/>
                <a:cs typeface="Arial" panose="020B0604020202020204" pitchFamily="34" charset="0"/>
              </a:rPr>
              <a:t>фактлари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тўғрисида</a:t>
            </a:r>
            <a:r>
              <a:rPr lang="ru-RU" dirty="0">
                <a:latin typeface="Arial" panose="020B0604020202020204" pitchFamily="34" charset="0"/>
                <a:cs typeface="Arial" panose="020B0604020202020204" pitchFamily="34" charset="0"/>
              </a:rPr>
              <a:t> хабар </a:t>
            </a:r>
            <a:r>
              <a:rPr lang="ru-RU" dirty="0" err="1">
                <a:latin typeface="Arial" panose="020B0604020202020204" pitchFamily="34" charset="0"/>
                <a:cs typeface="Arial" panose="020B0604020202020204" pitchFamily="34" charset="0"/>
              </a:rPr>
              <a:t>берган</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хизматчисига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қонунчиликда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белгиланган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тартибда</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ҳимояси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таъминланади</a:t>
            </a:r>
            <a:r>
              <a:rPr lang="ru-RU" dirty="0">
                <a:latin typeface="Arial" panose="020B0604020202020204" pitchFamily="34" charset="0"/>
                <a:cs typeface="Arial" panose="020B0604020202020204" pitchFamily="34" charset="0"/>
              </a:rPr>
              <a:t>.</a:t>
            </a:r>
          </a:p>
          <a:p>
            <a:pPr algn="just"/>
            <a:endParaRPr lang="ru-RU"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p:txBody>
      </p:sp>
      <p:sp>
        <p:nvSpPr>
          <p:cNvPr id="9" name="Объект 3"/>
          <p:cNvSpPr txBox="1">
            <a:spLocks/>
          </p:cNvSpPr>
          <p:nvPr/>
        </p:nvSpPr>
        <p:spPr>
          <a:xfrm>
            <a:off x="571827" y="2826962"/>
            <a:ext cx="9543723" cy="14878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
        <p:nvSpPr>
          <p:cNvPr id="16" name="Объект 3"/>
          <p:cNvSpPr txBox="1">
            <a:spLocks/>
          </p:cNvSpPr>
          <p:nvPr/>
        </p:nvSpPr>
        <p:spPr>
          <a:xfrm>
            <a:off x="571827" y="4505295"/>
            <a:ext cx="9419898" cy="9148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ru-RU" dirty="0"/>
          </a:p>
        </p:txBody>
      </p:sp>
    </p:spTree>
    <p:extLst>
      <p:ext uri="{BB962C8B-B14F-4D97-AF65-F5344CB8AC3E}">
        <p14:creationId xmlns:p14="http://schemas.microsoft.com/office/powerpoint/2010/main" val="408380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571827" y="411534"/>
            <a:ext cx="8800774" cy="836974"/>
          </a:xfrm>
        </p:spPr>
        <p:txBody>
          <a:bodyPr>
            <a:normAutofit fontScale="90000"/>
          </a:bodyPr>
          <a:lstStyle/>
          <a:p>
            <a:pPr algn="just"/>
            <a:r>
              <a:rPr lang="ru-RU" sz="2800" b="1" dirty="0">
                <a:solidFill>
                  <a:srgbClr val="C00000"/>
                </a:solidFill>
                <a:latin typeface="Arial" panose="020B0604020202020204" pitchFamily="34" charset="0"/>
                <a:cs typeface="Arial" panose="020B0604020202020204" pitchFamily="34" charset="0"/>
              </a:rPr>
              <a:t>18-модда. </a:t>
            </a:r>
            <a:r>
              <a:rPr lang="ru-RU" sz="2800" b="1" dirty="0">
                <a:solidFill>
                  <a:srgbClr val="00B050"/>
                </a:solidFill>
                <a:latin typeface="Arial" panose="020B0604020202020204" pitchFamily="34" charset="0"/>
                <a:cs typeface="Arial" panose="020B0604020202020204" pitchFamily="34" charset="0"/>
              </a:rPr>
              <a:t>Давлат </a:t>
            </a:r>
            <a:r>
              <a:rPr lang="ru-RU" sz="2800" b="1" dirty="0" err="1">
                <a:solidFill>
                  <a:srgbClr val="00B050"/>
                </a:solidFill>
                <a:latin typeface="Arial" panose="020B0604020202020204" pitchFamily="34" charset="0"/>
                <a:cs typeface="Arial" panose="020B0604020202020204" pitchFamily="34" charset="0"/>
              </a:rPr>
              <a:t>фуқаролик</a:t>
            </a:r>
            <a:r>
              <a:rPr lang="ru-RU" sz="2800" b="1" dirty="0">
                <a:solidFill>
                  <a:srgbClr val="00B050"/>
                </a:solidFill>
                <a:latin typeface="Arial" panose="020B0604020202020204" pitchFamily="34" charset="0"/>
                <a:cs typeface="Arial" panose="020B0604020202020204" pitchFamily="34" charset="0"/>
              </a:rPr>
              <a:t> </a:t>
            </a:r>
            <a:r>
              <a:rPr lang="ru-RU" sz="2800" b="1" dirty="0" err="1">
                <a:solidFill>
                  <a:srgbClr val="00B050"/>
                </a:solidFill>
                <a:latin typeface="Arial" panose="020B0604020202020204" pitchFamily="34" charset="0"/>
                <a:cs typeface="Arial" panose="020B0604020202020204" pitchFamily="34" charset="0"/>
              </a:rPr>
              <a:t>хизматида</a:t>
            </a:r>
            <a:r>
              <a:rPr lang="ru-RU" sz="2800" b="1" dirty="0">
                <a:solidFill>
                  <a:srgbClr val="00B050"/>
                </a:solidFill>
                <a:latin typeface="Arial" panose="020B0604020202020204" pitchFamily="34" charset="0"/>
                <a:cs typeface="Arial" panose="020B0604020202020204" pitchFamily="34" charset="0"/>
              </a:rPr>
              <a:t> </a:t>
            </a:r>
            <a:r>
              <a:rPr lang="ru-RU" sz="2800" b="1" dirty="0" err="1">
                <a:solidFill>
                  <a:srgbClr val="00B050"/>
                </a:solidFill>
                <a:latin typeface="Arial" panose="020B0604020202020204" pitchFamily="34" charset="0"/>
                <a:cs typeface="Arial" panose="020B0604020202020204" pitchFamily="34" charset="0"/>
              </a:rPr>
              <a:t>совғаларга</a:t>
            </a:r>
            <a:r>
              <a:rPr lang="ru-RU" sz="2800" b="1" dirty="0">
                <a:solidFill>
                  <a:srgbClr val="00B050"/>
                </a:solidFill>
                <a:latin typeface="Arial" panose="020B0604020202020204" pitchFamily="34" charset="0"/>
                <a:cs typeface="Arial" panose="020B0604020202020204" pitchFamily="34" charset="0"/>
              </a:rPr>
              <a:t> </a:t>
            </a:r>
            <a:r>
              <a:rPr lang="ru-RU" sz="2800" b="1" dirty="0" err="1">
                <a:solidFill>
                  <a:srgbClr val="00B050"/>
                </a:solidFill>
                <a:latin typeface="Arial" panose="020B0604020202020204" pitchFamily="34" charset="0"/>
                <a:cs typeface="Arial" panose="020B0604020202020204" pitchFamily="34" charset="0"/>
              </a:rPr>
              <a:t>нисбатан</a:t>
            </a:r>
            <a:r>
              <a:rPr lang="ru-RU" sz="2800" b="1" dirty="0">
                <a:solidFill>
                  <a:srgbClr val="00B050"/>
                </a:solidFill>
                <a:latin typeface="Arial" panose="020B0604020202020204" pitchFamily="34" charset="0"/>
                <a:cs typeface="Arial" panose="020B0604020202020204" pitchFamily="34" charset="0"/>
              </a:rPr>
              <a:t> </a:t>
            </a:r>
            <a:r>
              <a:rPr lang="ru-RU" sz="2800" b="1" dirty="0" err="1">
                <a:solidFill>
                  <a:srgbClr val="00B050"/>
                </a:solidFill>
                <a:latin typeface="Arial" panose="020B0604020202020204" pitchFamily="34" charset="0"/>
                <a:cs typeface="Arial" panose="020B0604020202020204" pitchFamily="34" charset="0"/>
              </a:rPr>
              <a:t>муносабатда</a:t>
            </a:r>
            <a:r>
              <a:rPr lang="ru-RU" sz="2800" b="1" dirty="0">
                <a:solidFill>
                  <a:srgbClr val="00B050"/>
                </a:solidFill>
                <a:latin typeface="Arial" panose="020B0604020202020204" pitchFamily="34" charset="0"/>
                <a:cs typeface="Arial" panose="020B0604020202020204" pitchFamily="34" charset="0"/>
              </a:rPr>
              <a:t> </a:t>
            </a:r>
            <a:r>
              <a:rPr lang="ru-RU" sz="2800" b="1" dirty="0" err="1">
                <a:solidFill>
                  <a:srgbClr val="00B050"/>
                </a:solidFill>
                <a:latin typeface="Arial" panose="020B0604020202020204" pitchFamily="34" charset="0"/>
                <a:cs typeface="Arial" panose="020B0604020202020204" pitchFamily="34" charset="0"/>
              </a:rPr>
              <a:t>бўлиш</a:t>
            </a:r>
            <a:r>
              <a:rPr lang="ru-RU" sz="2800" b="1" dirty="0">
                <a:solidFill>
                  <a:srgbClr val="00B050"/>
                </a:solidFill>
                <a:latin typeface="Arial" panose="020B0604020202020204" pitchFamily="34" charset="0"/>
                <a:cs typeface="Arial" panose="020B0604020202020204" pitchFamily="34" charset="0"/>
              </a:rPr>
              <a:t> </a:t>
            </a:r>
            <a:r>
              <a:rPr lang="ru-RU" sz="2800" b="1" dirty="0" err="1">
                <a:solidFill>
                  <a:srgbClr val="00B050"/>
                </a:solidFill>
                <a:latin typeface="Arial" panose="020B0604020202020204" pitchFamily="34" charset="0"/>
                <a:cs typeface="Arial" panose="020B0604020202020204" pitchFamily="34" charset="0"/>
              </a:rPr>
              <a:t>шартлари</a:t>
            </a:r>
            <a:endParaRPr lang="ru-RU" sz="2800" b="1" dirty="0">
              <a:solidFill>
                <a:srgbClr val="00B050"/>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571828" y="1744308"/>
            <a:ext cx="9505624" cy="1138305"/>
          </a:xfrm>
        </p:spPr>
        <p:txBody>
          <a:bodyPr>
            <a:noAutofit/>
          </a:bodyPr>
          <a:lstStyle/>
          <a:p>
            <a:pPr algn="just"/>
            <a:r>
              <a:rPr lang="ru-RU" dirty="0">
                <a:latin typeface="Arial" panose="020B0604020202020204" pitchFamily="34" charset="0"/>
                <a:cs typeface="Arial" panose="020B0604020202020204" pitchFamily="34" charset="0"/>
              </a:rPr>
              <a:t>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хизматида</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хизматчисига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оила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аъзоларига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бепул</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берилган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моддий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қимматга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мол-</a:t>
            </a:r>
            <a:r>
              <a:rPr lang="ru-RU" dirty="0" err="1">
                <a:latin typeface="Arial" panose="020B0604020202020204" pitchFamily="34" charset="0"/>
                <a:cs typeface="Arial" panose="020B0604020202020204" pitchFamily="34" charset="0"/>
              </a:rPr>
              <a:t>мулк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хизматчисига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оила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аъзоларига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беғараз</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кўрсатилган</a:t>
            </a:r>
            <a:r>
              <a:rPr lang="ru-RU" dirty="0">
                <a:latin typeface="Arial" panose="020B0604020202020204" pitchFamily="34" charset="0"/>
                <a:cs typeface="Arial" panose="020B0604020202020204" pitchFamily="34" charset="0"/>
              </a:rPr>
              <a:t> хизмат </a:t>
            </a:r>
            <a:r>
              <a:rPr lang="ru-RU" dirty="0" err="1">
                <a:latin typeface="Arial" panose="020B0604020202020204" pitchFamily="34" charset="0"/>
                <a:cs typeface="Arial" panose="020B0604020202020204" pitchFamily="34" charset="0"/>
              </a:rPr>
              <a:t>совға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ҳисобланади</a:t>
            </a:r>
            <a:r>
              <a:rPr lang="ru-RU" dirty="0">
                <a:latin typeface="Arial" panose="020B0604020202020204" pitchFamily="34" charset="0"/>
                <a:cs typeface="Arial" panose="020B0604020202020204" pitchFamily="34" charset="0"/>
              </a:rPr>
              <a:t>.</a:t>
            </a:r>
          </a:p>
        </p:txBody>
      </p:sp>
      <p:sp>
        <p:nvSpPr>
          <p:cNvPr id="9" name="Объект 3"/>
          <p:cNvSpPr txBox="1">
            <a:spLocks/>
          </p:cNvSpPr>
          <p:nvPr/>
        </p:nvSpPr>
        <p:spPr>
          <a:xfrm>
            <a:off x="492697" y="3090731"/>
            <a:ext cx="9584755" cy="19575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uz-Cyrl-UZ" dirty="0">
                <a:latin typeface="Arial" panose="020B0604020202020204" pitchFamily="34" charset="0"/>
                <a:cs typeface="Arial" panose="020B0604020202020204" pitchFamily="34" charset="0"/>
              </a:rPr>
              <a:t>Давлат фуқаролик хизматчисининг хизмат ваколатларини жисмоний ва юридик шахслар манфаатларини кўзлаб бажариш ёки бажармаслик эвазига улардан ҳар қандай совғалар олиш тақиқланади. Бундан давлат фуқаролик хизматчиси томонидан алоҳида хизматлари учун давлат органининг тегишли қарори асосида олинган совғалар, шунингдек мусобақалар ва танловларда эришган ютуқлари, давлат байрамлари, нишонланадиган саналар ҳамда бошқа расмий тадбирлар муносабати билан мукофотлаш натижасида олинган совғалар мустасно.</a:t>
            </a:r>
            <a:endParaRPr lang="ru-RU" dirty="0">
              <a:latin typeface="Arial" panose="020B0604020202020204" pitchFamily="34" charset="0"/>
              <a:cs typeface="Arial" panose="020B0604020202020204" pitchFamily="34" charset="0"/>
            </a:endParaRPr>
          </a:p>
        </p:txBody>
      </p:sp>
      <p:sp>
        <p:nvSpPr>
          <p:cNvPr id="16" name="Объект 3"/>
          <p:cNvSpPr txBox="1">
            <a:spLocks/>
          </p:cNvSpPr>
          <p:nvPr/>
        </p:nvSpPr>
        <p:spPr>
          <a:xfrm>
            <a:off x="571827" y="5256368"/>
            <a:ext cx="9572299" cy="9148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ru-RU" dirty="0">
                <a:latin typeface="Arial" panose="020B0604020202020204" pitchFamily="34" charset="0"/>
                <a:cs typeface="Arial" panose="020B0604020202020204" pitchFamily="34" charset="0"/>
              </a:rPr>
              <a:t>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хизматчилари</a:t>
            </a:r>
            <a:r>
              <a:rPr lang="ru-RU" dirty="0">
                <a:latin typeface="Arial" panose="020B0604020202020204" pitchFamily="34" charset="0"/>
                <a:cs typeface="Arial" panose="020B0604020202020204" pitchFamily="34" charset="0"/>
              </a:rPr>
              <a:t> хизмат </a:t>
            </a:r>
            <a:r>
              <a:rPr lang="ru-RU" dirty="0" err="1">
                <a:latin typeface="Arial" panose="020B0604020202020204" pitchFamily="34" charset="0"/>
                <a:cs typeface="Arial" panose="020B0604020202020204" pitchFamily="34" charset="0"/>
              </a:rPr>
              <a:t>сафарлари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вақтида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шунингдек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халқаро</a:t>
            </a:r>
            <a:r>
              <a:rPr lang="ru-RU" dirty="0">
                <a:latin typeface="Arial" panose="020B0604020202020204" pitchFamily="34" charset="0"/>
                <a:cs typeface="Arial" panose="020B0604020202020204" pitchFamily="34" charset="0"/>
              </a:rPr>
              <a:t> ва </a:t>
            </a:r>
            <a:r>
              <a:rPr lang="ru-RU" dirty="0" err="1">
                <a:latin typeface="Arial" panose="020B0604020202020204" pitchFamily="34" charset="0"/>
                <a:cs typeface="Arial" panose="020B0604020202020204" pitchFamily="34" charset="0"/>
              </a:rPr>
              <a:t>бошқа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расмий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тадбирлар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муносабати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билан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совғалар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олиши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мумкин</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83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571827" y="411534"/>
            <a:ext cx="8800774" cy="836974"/>
          </a:xfrm>
        </p:spPr>
        <p:txBody>
          <a:bodyPr>
            <a:normAutofit/>
          </a:bodyPr>
          <a:lstStyle/>
          <a:p>
            <a:pPr algn="just"/>
            <a:r>
              <a:rPr lang="ru-RU" sz="2500" b="1" dirty="0">
                <a:solidFill>
                  <a:srgbClr val="C00000"/>
                </a:solidFill>
                <a:latin typeface="Arial" panose="020B0604020202020204" pitchFamily="34" charset="0"/>
                <a:cs typeface="Arial" panose="020B0604020202020204" pitchFamily="34" charset="0"/>
              </a:rPr>
              <a:t>19-модда. </a:t>
            </a:r>
            <a:r>
              <a:rPr lang="ru-RU" sz="2500" b="1" dirty="0" err="1">
                <a:solidFill>
                  <a:srgbClr val="00B050"/>
                </a:solidFill>
                <a:latin typeface="Arial" panose="020B0604020202020204" pitchFamily="34" charset="0"/>
                <a:cs typeface="Arial" panose="020B0604020202020204" pitchFamily="34" charset="0"/>
              </a:rPr>
              <a:t>Манфаатлар</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тўқнашуви</a:t>
            </a:r>
            <a:endParaRPr lang="ru-RU" sz="2500" b="1" dirty="0">
              <a:solidFill>
                <a:srgbClr val="00B050"/>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501488" y="1696184"/>
            <a:ext cx="9275557" cy="1714500"/>
          </a:xfrm>
        </p:spPr>
        <p:txBody>
          <a:bodyPr>
            <a:noAutofit/>
          </a:bodyPr>
          <a:lstStyle/>
          <a:p>
            <a:pPr algn="just"/>
            <a:r>
              <a:rPr lang="ru-RU" b="1" dirty="0" err="1">
                <a:latin typeface="Arial" panose="020B0604020202020204" pitchFamily="34" charset="0"/>
                <a:cs typeface="Arial" panose="020B0604020202020204" pitchFamily="34" charset="0"/>
              </a:rPr>
              <a:t>Манфаатлар</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тўқнашуви</a:t>
            </a:r>
            <a:r>
              <a:rPr lang="ru-RU" b="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хизматчисининг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шахсий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бевосита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билвосита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манфаатдорлиги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ўз</a:t>
            </a:r>
            <a:r>
              <a:rPr lang="ru-RU" dirty="0">
                <a:latin typeface="Arial" panose="020B0604020202020204" pitchFamily="34" charset="0"/>
                <a:cs typeface="Arial" panose="020B0604020202020204" pitchFamily="34" charset="0"/>
              </a:rPr>
              <a:t> хизмат </a:t>
            </a:r>
            <a:r>
              <a:rPr lang="ru-RU" dirty="0" err="1">
                <a:latin typeface="Arial" panose="020B0604020202020204" pitchFamily="34" charset="0"/>
                <a:cs typeface="Arial" panose="020B0604020202020204" pitchFamily="34" charset="0"/>
              </a:rPr>
              <a:t>ваколатларини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лозим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даражада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бажаришига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таъсир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кўрсатадиган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ёхуд</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таъсир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кўрсатиши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мумкин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ҳамда </a:t>
            </a:r>
            <a:r>
              <a:rPr lang="ru-RU" dirty="0" err="1">
                <a:latin typeface="Arial" panose="020B0604020202020204" pitchFamily="34" charset="0"/>
                <a:cs typeface="Arial" panose="020B0604020202020204" pitchFamily="34" charset="0"/>
              </a:rPr>
              <a:t>фуқароларнинг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жамиятнинг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органининг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шахсий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манфаатдорлиги</a:t>
            </a:r>
            <a:r>
              <a:rPr lang="ru-RU" dirty="0">
                <a:latin typeface="Arial" panose="020B0604020202020204" pitchFamily="34" charset="0"/>
                <a:cs typeface="Arial" panose="020B0604020202020204" pitchFamily="34" charset="0"/>
              </a:rPr>
              <a:t> ва </a:t>
            </a:r>
            <a:r>
              <a:rPr lang="ru-RU" dirty="0" err="1">
                <a:latin typeface="Arial" panose="020B0604020202020204" pitchFamily="34" charset="0"/>
                <a:cs typeface="Arial" panose="020B0604020202020204" pitchFamily="34" charset="0"/>
              </a:rPr>
              <a:t>ҳуқуқлари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қонуний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манфаатлари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ўртасида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қарама-қаршилик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юзага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келадиган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юзага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келиши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мумкин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вазиятдир</a:t>
            </a:r>
            <a:r>
              <a:rPr lang="ru-RU" dirty="0">
                <a:latin typeface="Arial" panose="020B0604020202020204" pitchFamily="34" charset="0"/>
                <a:cs typeface="Arial" panose="020B0604020202020204" pitchFamily="34" charset="0"/>
              </a:rPr>
              <a:t>.</a:t>
            </a:r>
          </a:p>
        </p:txBody>
      </p:sp>
      <p:sp>
        <p:nvSpPr>
          <p:cNvPr id="9" name="Объект 3"/>
          <p:cNvSpPr txBox="1">
            <a:spLocks/>
          </p:cNvSpPr>
          <p:nvPr/>
        </p:nvSpPr>
        <p:spPr>
          <a:xfrm>
            <a:off x="448733" y="3551827"/>
            <a:ext cx="9328312" cy="9403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uz-Cyrl-UZ" b="1" dirty="0">
                <a:latin typeface="Arial" panose="020B0604020202020204" pitchFamily="34" charset="0"/>
                <a:cs typeface="Arial" panose="020B0604020202020204" pitchFamily="34" charset="0"/>
              </a:rPr>
              <a:t>Манфаатлар тўқнашуви юзага келган тақдирда,</a:t>
            </a:r>
            <a:r>
              <a:rPr lang="uz-Cyrl-UZ" dirty="0">
                <a:latin typeface="Arial" panose="020B0604020202020204" pitchFamily="34" charset="0"/>
                <a:cs typeface="Arial" panose="020B0604020202020204" pitchFamily="34" charset="0"/>
              </a:rPr>
              <a:t> давлат фуқаролик хизматчиси </a:t>
            </a:r>
            <a:r>
              <a:rPr lang="uz-Cyrl-UZ" b="1" dirty="0">
                <a:latin typeface="Arial" panose="020B0604020202020204" pitchFamily="34" charset="0"/>
                <a:cs typeface="Arial" panose="020B0604020202020204" pitchFamily="34" charset="0"/>
              </a:rPr>
              <a:t>ўзининг раҳбари</a:t>
            </a:r>
            <a:r>
              <a:rPr lang="uz-Cyrl-UZ" dirty="0">
                <a:latin typeface="Arial" panose="020B0604020202020204" pitchFamily="34" charset="0"/>
                <a:cs typeface="Arial" panose="020B0604020202020204" pitchFamily="34" charset="0"/>
              </a:rPr>
              <a:t>га ёки </a:t>
            </a:r>
            <a:r>
              <a:rPr lang="uz-Cyrl-UZ" b="1" dirty="0">
                <a:latin typeface="Arial" panose="020B0604020202020204" pitchFamily="34" charset="0"/>
                <a:cs typeface="Arial" panose="020B0604020202020204" pitchFamily="34" charset="0"/>
              </a:rPr>
              <a:t>юқори турувчи давлат органи</a:t>
            </a:r>
            <a:r>
              <a:rPr lang="uz-Cyrl-UZ" dirty="0">
                <a:latin typeface="Arial" panose="020B0604020202020204" pitchFamily="34" charset="0"/>
                <a:cs typeface="Arial" panose="020B0604020202020204" pitchFamily="34" charset="0"/>
              </a:rPr>
              <a:t>га дарҳол ёзма шаклда хабар қилиши керак.</a:t>
            </a:r>
            <a:endParaRPr lang="ru-RU" dirty="0">
              <a:latin typeface="Arial" panose="020B0604020202020204" pitchFamily="34" charset="0"/>
              <a:cs typeface="Arial" panose="020B0604020202020204" pitchFamily="34" charset="0"/>
            </a:endParaRPr>
          </a:p>
        </p:txBody>
      </p:sp>
      <p:sp>
        <p:nvSpPr>
          <p:cNvPr id="16" name="Объект 3"/>
          <p:cNvSpPr txBox="1">
            <a:spLocks/>
          </p:cNvSpPr>
          <p:nvPr/>
        </p:nvSpPr>
        <p:spPr>
          <a:xfrm>
            <a:off x="448733" y="4633280"/>
            <a:ext cx="9275557" cy="91480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ru-RU" b="1" dirty="0" err="1">
                <a:latin typeface="Arial" panose="020B0604020202020204" pitchFamily="34" charset="0"/>
                <a:cs typeface="Arial" panose="020B0604020202020204" pitchFamily="34" charset="0"/>
              </a:rPr>
              <a:t>Манфаатлар</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тўқнашуви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мавжудлиги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тўғрисида</a:t>
            </a:r>
            <a:r>
              <a:rPr lang="ru-RU" b="1"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маълумотлар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олган</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органининг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раҳбари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юқори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турувчи</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органи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манфаатлар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тўқнашувни</a:t>
            </a:r>
            <a:r>
              <a:rPr lang="ru-RU"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бартараф</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этиш</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юзасидан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ўз</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вақтида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чоралар</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кўриши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шарт</a:t>
            </a:r>
            <a:r>
              <a:rPr lang="ru-RU"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5799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DB56A84-F151-44F7-B305-09F46E0E8031}"/>
              </a:ext>
            </a:extLst>
          </p:cNvPr>
          <p:cNvSpPr>
            <a:spLocks noGrp="1"/>
          </p:cNvSpPr>
          <p:nvPr>
            <p:ph type="subTitle" idx="1"/>
          </p:nvPr>
        </p:nvSpPr>
        <p:spPr>
          <a:xfrm>
            <a:off x="711200" y="1758810"/>
            <a:ext cx="10611556" cy="2603465"/>
          </a:xfrm>
        </p:spPr>
        <p:txBody>
          <a:bodyPr>
            <a:noAutofit/>
          </a:bodyPr>
          <a:lstStyle/>
          <a:p>
            <a:pPr algn="ctr"/>
            <a:r>
              <a:rPr lang="uz-Cyrl-UZ" sz="4000" b="1" dirty="0">
                <a:solidFill>
                  <a:srgbClr val="0070C0"/>
                </a:solidFill>
                <a:latin typeface="Arial" panose="020B0604020202020204" pitchFamily="34" charset="0"/>
                <a:cs typeface="Arial" panose="020B0604020202020204" pitchFamily="34" charset="0"/>
              </a:rPr>
              <a:t>Давлат хизматчилари томонидан коррупцияга қарши курашиш бўйича амалга ошириладиган вазифалар</a:t>
            </a:r>
            <a:endParaRPr lang="ru-RU"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91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571826" y="411534"/>
            <a:ext cx="8419773" cy="836974"/>
          </a:xfrm>
        </p:spPr>
        <p:txBody>
          <a:bodyPr>
            <a:noAutofit/>
          </a:bodyPr>
          <a:lstStyle/>
          <a:p>
            <a:pPr algn="ctr"/>
            <a:r>
              <a:rPr lang="ru-RU" sz="2500" b="1" dirty="0">
                <a:solidFill>
                  <a:srgbClr val="00B050"/>
                </a:solidFill>
                <a:latin typeface="Arial" panose="020B0604020202020204" pitchFamily="34" charset="0"/>
                <a:cs typeface="Arial" panose="020B0604020202020204" pitchFamily="34" charset="0"/>
              </a:rPr>
              <a:t>Давлат </a:t>
            </a:r>
            <a:r>
              <a:rPr lang="ru-RU" sz="2500" b="1" dirty="0" err="1">
                <a:solidFill>
                  <a:srgbClr val="00B050"/>
                </a:solidFill>
                <a:latin typeface="Arial" panose="020B0604020202020204" pitchFamily="34" charset="0"/>
                <a:cs typeface="Arial" panose="020B0604020202020204" pitchFamily="34" charset="0"/>
              </a:rPr>
              <a:t>фуқаролик</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хизматига</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қабул</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қилиш</a:t>
            </a:r>
            <a:r>
              <a:rPr lang="ru-RU" sz="2500" b="1" dirty="0">
                <a:solidFill>
                  <a:srgbClr val="00B050"/>
                </a:solidFill>
                <a:latin typeface="Arial" panose="020B0604020202020204" pitchFamily="34" charset="0"/>
                <a:cs typeface="Arial" panose="020B0604020202020204" pitchFamily="34" charset="0"/>
              </a:rPr>
              <a:t> ва </a:t>
            </a:r>
            <a:r>
              <a:rPr lang="ru-RU" sz="2500" b="1" dirty="0" err="1">
                <a:solidFill>
                  <a:srgbClr val="00B050"/>
                </a:solidFill>
                <a:latin typeface="Arial" panose="020B0604020202020204" pitchFamily="34" charset="0"/>
                <a:cs typeface="Arial" panose="020B0604020202020204" pitchFamily="34" charset="0"/>
              </a:rPr>
              <a:t>уларнинг</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фаолиятини</a:t>
            </a:r>
            <a:r>
              <a:rPr lang="ru-RU" sz="2500" b="1" dirty="0">
                <a:solidFill>
                  <a:srgbClr val="00B050"/>
                </a:solidFill>
                <a:latin typeface="Arial" panose="020B0604020202020204" pitchFamily="34" charset="0"/>
                <a:cs typeface="Arial" panose="020B0604020202020204" pitchFamily="34" charset="0"/>
              </a:rPr>
              <a:t> </a:t>
            </a:r>
            <a:r>
              <a:rPr lang="ru-RU" sz="2500" b="1" dirty="0" err="1">
                <a:solidFill>
                  <a:srgbClr val="00B050"/>
                </a:solidFill>
                <a:latin typeface="Arial" panose="020B0604020202020204" pitchFamily="34" charset="0"/>
                <a:cs typeface="Arial" panose="020B0604020202020204" pitchFamily="34" charset="0"/>
              </a:rPr>
              <a:t>тугатиш</a:t>
            </a:r>
            <a:endParaRPr lang="ru-RU" sz="2500" b="1" dirty="0">
              <a:solidFill>
                <a:srgbClr val="00B050"/>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448735" y="1719130"/>
            <a:ext cx="9275557" cy="1643195"/>
          </a:xfrm>
        </p:spPr>
        <p:txBody>
          <a:bodyPr>
            <a:noAutofit/>
          </a:bodyPr>
          <a:lstStyle/>
          <a:p>
            <a:pPr algn="just"/>
            <a:r>
              <a:rPr lang="uz-Cyrl-UZ" dirty="0">
                <a:latin typeface="Arial" panose="020B0604020202020204" pitchFamily="34" charset="0"/>
                <a:cs typeface="Arial" panose="020B0604020202020204" pitchFamily="34" charset="0"/>
              </a:rPr>
              <a:t>Қонуннинг </a:t>
            </a:r>
            <a:r>
              <a:rPr lang="ru-RU" b="1" dirty="0">
                <a:latin typeface="Arial" panose="020B0604020202020204" pitchFamily="34" charset="0"/>
                <a:cs typeface="Arial" panose="020B0604020202020204" pitchFamily="34" charset="0"/>
              </a:rPr>
              <a:t>28-моддаси</a:t>
            </a:r>
            <a:r>
              <a:rPr lang="ru-RU" dirty="0">
                <a:latin typeface="Arial" panose="020B0604020202020204" pitchFamily="34" charset="0"/>
                <a:cs typeface="Arial" panose="020B0604020202020204" pitchFamily="34" charset="0"/>
              </a:rPr>
              <a:t>га </a:t>
            </a:r>
            <a:r>
              <a:rPr lang="ru-RU" dirty="0" err="1">
                <a:latin typeface="Arial" panose="020B0604020202020204" pitchFamily="34" charset="0"/>
                <a:cs typeface="Arial" panose="020B0604020202020204" pitchFamily="34" charset="0"/>
              </a:rPr>
              <a:t>кўра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суднинг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қарори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билан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муайян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муддатга</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хизмати</a:t>
            </a:r>
            <a:r>
              <a:rPr lang="ru-RU"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лавозимларини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эгаллаш</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ҳуқуқидан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маҳрум</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қилинган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шахслар</a:t>
            </a:r>
            <a:r>
              <a:rPr lang="ru-RU"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коррупцияга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оид</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жиноятларни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содир</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этишда</a:t>
            </a:r>
            <a:r>
              <a:rPr lang="ru-RU" dirty="0">
                <a:latin typeface="Arial" panose="020B0604020202020204" pitchFamily="34" charset="0"/>
                <a:cs typeface="Arial" panose="020B0604020202020204" pitchFamily="34" charset="0"/>
              </a:rPr>
              <a:t> суд </a:t>
            </a:r>
            <a:r>
              <a:rPr lang="ru-RU" dirty="0" err="1">
                <a:latin typeface="Arial" panose="020B0604020202020204" pitchFamily="34" charset="0"/>
                <a:cs typeface="Arial" panose="020B0604020202020204" pitchFamily="34" charset="0"/>
              </a:rPr>
              <a:t>томонидан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айбдор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топилган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шахслар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оғир</a:t>
            </a:r>
            <a:r>
              <a:rPr lang="ru-RU" dirty="0">
                <a:latin typeface="Arial" panose="020B0604020202020204" pitchFamily="34" charset="0"/>
                <a:cs typeface="Arial" panose="020B0604020202020204" pitchFamily="34" charset="0"/>
              </a:rPr>
              <a:t> ва </a:t>
            </a:r>
            <a:r>
              <a:rPr lang="ru-RU" dirty="0" err="1">
                <a:latin typeface="Arial" panose="020B0604020202020204" pitchFamily="34" charset="0"/>
                <a:cs typeface="Arial" panose="020B0604020202020204" pitchFamily="34" charset="0"/>
              </a:rPr>
              <a:t>ўта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оғир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жиноятларни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содир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этганлик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учун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судланганлик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ҳолати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тугалланмаган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олиб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ташланмаган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шахслар</a:t>
            </a:r>
            <a:r>
              <a:rPr lang="ru-RU" dirty="0">
                <a:latin typeface="Arial" panose="020B0604020202020204" pitchFamily="34" charset="0"/>
                <a:cs typeface="Arial" panose="020B0604020202020204" pitchFamily="34" charset="0"/>
              </a:rPr>
              <a:t> давлат </a:t>
            </a:r>
            <a:r>
              <a:rPr lang="ru-RU" b="1" dirty="0" err="1">
                <a:latin typeface="Arial" panose="020B0604020202020204" pitchFamily="34" charset="0"/>
                <a:cs typeface="Arial" panose="020B0604020202020204" pitchFamily="34" charset="0"/>
              </a:rPr>
              <a:t>фуқаролик</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хизматига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қабул</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қилиниши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мумкин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эмаслиги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кўрсатилган</a:t>
            </a:r>
            <a:r>
              <a:rPr lang="ru-RU" b="1" dirty="0">
                <a:latin typeface="Arial" panose="020B0604020202020204" pitchFamily="34" charset="0"/>
                <a:cs typeface="Arial" panose="020B0604020202020204" pitchFamily="34" charset="0"/>
              </a:rPr>
              <a:t>. </a:t>
            </a:r>
          </a:p>
        </p:txBody>
      </p:sp>
      <p:sp>
        <p:nvSpPr>
          <p:cNvPr id="16" name="Объект 3"/>
          <p:cNvSpPr txBox="1">
            <a:spLocks/>
          </p:cNvSpPr>
          <p:nvPr/>
        </p:nvSpPr>
        <p:spPr>
          <a:xfrm>
            <a:off x="448735" y="3832947"/>
            <a:ext cx="9275557" cy="16810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ru-RU" dirty="0" err="1">
                <a:latin typeface="Arial" panose="020B0604020202020204" pitchFamily="34" charset="0"/>
                <a:cs typeface="Arial" panose="020B0604020202020204" pitchFamily="34" charset="0"/>
              </a:rPr>
              <a:t>Бундан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ташқари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Қонуннинг</a:t>
            </a:r>
            <a:r>
              <a:rPr lang="ru-RU"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50-моддаси</a:t>
            </a:r>
            <a:r>
              <a:rPr lang="ru-RU" dirty="0">
                <a:latin typeface="Arial" panose="020B0604020202020204" pitchFamily="34" charset="0"/>
                <a:cs typeface="Arial" panose="020B0604020202020204" pitchFamily="34" charset="0"/>
              </a:rPr>
              <a:t>га </a:t>
            </a:r>
            <a:r>
              <a:rPr lang="ru-RU" dirty="0" err="1">
                <a:latin typeface="Arial" panose="020B0604020202020204" pitchFamily="34" charset="0"/>
                <a:cs typeface="Arial" panose="020B0604020202020204" pitchFamily="34" charset="0"/>
              </a:rPr>
              <a:t>кўра</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хизматчиси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фаолиятини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давом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эттириш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имкониятини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истисно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этувчи</a:t>
            </a:r>
            <a:r>
              <a:rPr lang="ru-RU"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жазога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тортилганлигига</a:t>
            </a:r>
            <a:r>
              <a:rPr lang="ru-RU" b="1"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доир</a:t>
            </a:r>
            <a:r>
              <a:rPr lang="ru-RU" dirty="0">
                <a:latin typeface="Arial" panose="020B0604020202020204" pitchFamily="34" charset="0"/>
                <a:cs typeface="Arial" panose="020B0604020202020204" pitchFamily="34" charset="0"/>
              </a:rPr>
              <a:t> суд </a:t>
            </a:r>
            <a:r>
              <a:rPr lang="ru-RU" dirty="0" err="1">
                <a:latin typeface="Arial" panose="020B0604020202020204" pitchFamily="34" charset="0"/>
                <a:cs typeface="Arial" panose="020B0604020202020204" pitchFamily="34" charset="0"/>
              </a:rPr>
              <a:t>ҳукмининг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қонуний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кучга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кирганлиги</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фуқаролик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хизматчиси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томонидан</a:t>
            </a:r>
            <a:r>
              <a:rPr lang="ru-RU"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коррупцияга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оид</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ҳуқуқбузарлик</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содир</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этилганлиги</a:t>
            </a:r>
            <a:r>
              <a:rPr lang="ru-RU" b="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давлат </a:t>
            </a:r>
            <a:r>
              <a:rPr lang="ru-RU" b="1" dirty="0" err="1">
                <a:latin typeface="Arial" panose="020B0604020202020204" pitchFamily="34" charset="0"/>
                <a:cs typeface="Arial" panose="020B0604020202020204" pitchFamily="34" charset="0"/>
              </a:rPr>
              <a:t>фуқаролик</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хизматчиси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фаолиятини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тугатиш</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учун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асос</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бўлиши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кўрсатилган</a:t>
            </a:r>
            <a:r>
              <a:rPr lang="ru-RU"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6166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F8322-68F6-45C3-AD2C-DE3EE809DA23}"/>
              </a:ext>
            </a:extLst>
          </p:cNvPr>
          <p:cNvSpPr>
            <a:spLocks noGrp="1"/>
          </p:cNvSpPr>
          <p:nvPr>
            <p:ph type="title"/>
          </p:nvPr>
        </p:nvSpPr>
        <p:spPr>
          <a:xfrm>
            <a:off x="571825" y="792533"/>
            <a:ext cx="8800774" cy="1722067"/>
          </a:xfrm>
        </p:spPr>
        <p:txBody>
          <a:bodyPr>
            <a:noAutofit/>
          </a:bodyPr>
          <a:lstStyle/>
          <a:p>
            <a:pPr algn="ctr"/>
            <a:r>
              <a:rPr lang="ru-RU" sz="2200" b="1" dirty="0">
                <a:solidFill>
                  <a:srgbClr val="00B050"/>
                </a:solidFill>
                <a:latin typeface="Arial" panose="020B0604020202020204" pitchFamily="34" charset="0"/>
                <a:cs typeface="Arial" panose="020B0604020202020204" pitchFamily="34" charset="0"/>
              </a:rPr>
              <a:t>Ўзбекистон Республикаси Вазирлар Маҳкамасининг 14.10.2022 </a:t>
            </a:r>
            <a:r>
              <a:rPr lang="ru-RU" sz="2200" b="1" dirty="0" err="1">
                <a:solidFill>
                  <a:srgbClr val="00B050"/>
                </a:solidFill>
                <a:latin typeface="Arial" panose="020B0604020202020204" pitchFamily="34" charset="0"/>
                <a:cs typeface="Arial" panose="020B0604020202020204" pitchFamily="34" charset="0"/>
              </a:rPr>
              <a:t>йилдаги</a:t>
            </a:r>
            <a:r>
              <a:rPr lang="ru-RU" sz="2200" b="1" dirty="0">
                <a:solidFill>
                  <a:srgbClr val="00B050"/>
                </a:solidFill>
                <a:latin typeface="Arial" panose="020B0604020202020204" pitchFamily="34" charset="0"/>
                <a:cs typeface="Arial" panose="020B0604020202020204" pitchFamily="34" charset="0"/>
              </a:rPr>
              <a:t> «Давлат </a:t>
            </a:r>
            <a:r>
              <a:rPr lang="ru-RU" sz="2200" b="1" dirty="0" err="1">
                <a:solidFill>
                  <a:srgbClr val="00B050"/>
                </a:solidFill>
                <a:latin typeface="Arial" panose="020B0604020202020204" pitchFamily="34" charset="0"/>
                <a:cs typeface="Arial" panose="020B0604020202020204" pitchFamily="34" charset="0"/>
              </a:rPr>
              <a:t>фуқаролик</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хизматчилари</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томонидан</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одоб-ахлоқ</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қоидаларига</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риоя</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этилишини</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таъминлаш</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бўйича</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қўшимча</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чора-тадбирлар</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тўғриси»даги</a:t>
            </a:r>
            <a:r>
              <a:rPr lang="ru-RU" sz="2200" b="1" dirty="0">
                <a:solidFill>
                  <a:srgbClr val="00B050"/>
                </a:solidFill>
                <a:latin typeface="Arial" panose="020B0604020202020204" pitchFamily="34" charset="0"/>
                <a:cs typeface="Arial" panose="020B0604020202020204" pitchFamily="34" charset="0"/>
              </a:rPr>
              <a:t> 595-сонли </a:t>
            </a:r>
            <a:r>
              <a:rPr lang="ru-RU" sz="2200" b="1" dirty="0" err="1">
                <a:solidFill>
                  <a:srgbClr val="00B050"/>
                </a:solidFill>
                <a:latin typeface="Arial" panose="020B0604020202020204" pitchFamily="34" charset="0"/>
                <a:cs typeface="Arial" panose="020B0604020202020204" pitchFamily="34" charset="0"/>
              </a:rPr>
              <a:t>қарори</a:t>
            </a:r>
            <a:r>
              <a:rPr lang="ru-RU" sz="2200" b="1" dirty="0">
                <a:solidFill>
                  <a:srgbClr val="00B050"/>
                </a:solidFill>
                <a:latin typeface="Arial" panose="020B0604020202020204" pitchFamily="34" charset="0"/>
                <a:cs typeface="Arial" panose="020B0604020202020204" pitchFamily="34" charset="0"/>
              </a:rPr>
              <a:t>:</a:t>
            </a:r>
          </a:p>
        </p:txBody>
      </p:sp>
      <p:sp>
        <p:nvSpPr>
          <p:cNvPr id="4" name="Объект 3"/>
          <p:cNvSpPr>
            <a:spLocks noGrp="1"/>
          </p:cNvSpPr>
          <p:nvPr>
            <p:ph idx="1"/>
          </p:nvPr>
        </p:nvSpPr>
        <p:spPr>
          <a:xfrm>
            <a:off x="334434" y="3005006"/>
            <a:ext cx="9275557" cy="1500320"/>
          </a:xfrm>
        </p:spPr>
        <p:txBody>
          <a:bodyPr>
            <a:noAutofit/>
          </a:bodyPr>
          <a:lstStyle/>
          <a:p>
            <a:pPr algn="just"/>
            <a:r>
              <a:rPr lang="ru-RU" dirty="0" err="1">
                <a:latin typeface="Arial" panose="020B0604020202020204" pitchFamily="34" charset="0"/>
                <a:cs typeface="Arial" panose="020B0604020202020204" pitchFamily="34" charset="0"/>
              </a:rPr>
              <a:t>Қарорга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кўра</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хизматчилари</a:t>
            </a:r>
            <a:r>
              <a:rPr lang="ru-RU" dirty="0">
                <a:latin typeface="Arial" panose="020B0604020202020204" pitchFamily="34" charset="0"/>
                <a:cs typeface="Arial" panose="020B0604020202020204" pitchFamily="34" charset="0"/>
              </a:rPr>
              <a:t> хизмат </a:t>
            </a:r>
            <a:r>
              <a:rPr lang="ru-RU" dirty="0" err="1">
                <a:latin typeface="Arial" panose="020B0604020202020204" pitchFamily="34" charset="0"/>
                <a:cs typeface="Arial" panose="020B0604020202020204" pitchFamily="34" charset="0"/>
              </a:rPr>
              <a:t>фаолияти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давомида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қандай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қонунбузилишига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айниқса</a:t>
            </a:r>
            <a:r>
              <a:rPr lang="ru-RU"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коррупция </a:t>
            </a:r>
            <a:r>
              <a:rPr lang="ru-RU" b="1" dirty="0" err="1">
                <a:latin typeface="Arial" panose="020B0604020202020204" pitchFamily="34" charset="0"/>
                <a:cs typeface="Arial" panose="020B0604020202020204" pitchFamily="34" charset="0"/>
              </a:rPr>
              <a:t>ҳолатларига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қарши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муросасизлик</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билан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курашиши</a:t>
            </a:r>
            <a:r>
              <a:rPr lang="ru-RU" dirty="0">
                <a:latin typeface="Arial" panose="020B0604020202020204" pitchFamily="34" charset="0"/>
                <a:cs typeface="Arial" panose="020B0604020202020204" pitchFamily="34" charset="0"/>
              </a:rPr>
              <a:t>, давлат </a:t>
            </a:r>
            <a:r>
              <a:rPr lang="ru-RU" dirty="0" err="1">
                <a:latin typeface="Arial" panose="020B0604020202020204" pitchFamily="34" charset="0"/>
                <a:cs typeface="Arial" panose="020B0604020202020204" pitchFamily="34" charset="0"/>
              </a:rPr>
              <a:t>хизматчилари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томонидан</a:t>
            </a:r>
            <a:r>
              <a:rPr lang="ru-RU"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коррупция ва </a:t>
            </a:r>
            <a:r>
              <a:rPr lang="ru-RU" b="1" dirty="0" err="1">
                <a:latin typeface="Arial" panose="020B0604020202020204" pitchFamily="34" charset="0"/>
                <a:cs typeface="Arial" panose="020B0604020202020204" pitchFamily="34" charset="0"/>
              </a:rPr>
              <a:t>бошқа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суиистеъмолчиликлар</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содир</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этилишининг</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олдини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олиш</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чораларини</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кўриши</a:t>
            </a:r>
            <a:r>
              <a:rPr lang="ru-RU" b="1"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лозимлиги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кўрсатиб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ўтилган</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8342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110A46-7568-468A-9C48-062A21B10DEE}"/>
              </a:ext>
            </a:extLst>
          </p:cNvPr>
          <p:cNvSpPr>
            <a:spLocks noGrp="1"/>
          </p:cNvSpPr>
          <p:nvPr>
            <p:ph type="title"/>
          </p:nvPr>
        </p:nvSpPr>
        <p:spPr>
          <a:xfrm>
            <a:off x="1225974" y="2448025"/>
            <a:ext cx="8596668" cy="1320800"/>
          </a:xfrm>
        </p:spPr>
        <p:txBody>
          <a:bodyPr>
            <a:normAutofit/>
          </a:bodyPr>
          <a:lstStyle/>
          <a:p>
            <a:pPr algn="ctr"/>
            <a:r>
              <a:rPr lang="uz-Cyrl-UZ" sz="4400" b="1" dirty="0">
                <a:solidFill>
                  <a:schemeClr val="tx2">
                    <a:lumMod val="50000"/>
                  </a:schemeClr>
                </a:solidFill>
                <a:latin typeface="Arial" panose="020B0604020202020204" pitchFamily="34" charset="0"/>
                <a:cs typeface="Arial" panose="020B0604020202020204" pitchFamily="34" charset="0"/>
              </a:rPr>
              <a:t>Эътиборингиз учун раҳмат!</a:t>
            </a:r>
            <a:endParaRPr lang="ru-RU" sz="4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52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6F65CA-EAA0-4457-AF01-D95239A804B4}"/>
              </a:ext>
            </a:extLst>
          </p:cNvPr>
          <p:cNvSpPr>
            <a:spLocks noGrp="1"/>
          </p:cNvSpPr>
          <p:nvPr>
            <p:ph type="title"/>
          </p:nvPr>
        </p:nvSpPr>
        <p:spPr>
          <a:xfrm>
            <a:off x="573662" y="361701"/>
            <a:ext cx="6078041" cy="1343487"/>
          </a:xfrm>
        </p:spPr>
        <p:txBody>
          <a:bodyPr>
            <a:normAutofit fontScale="90000"/>
          </a:bodyPr>
          <a:lstStyle/>
          <a:p>
            <a:pPr algn="r"/>
            <a:r>
              <a:rPr lang="uz-Cyrl-UZ" b="1" dirty="0">
                <a:solidFill>
                  <a:srgbClr val="00B050"/>
                </a:solidFill>
                <a:latin typeface="Arial" panose="020B0604020202020204" pitchFamily="34" charset="0"/>
                <a:cs typeface="Arial" panose="020B0604020202020204" pitchFamily="34" charset="0"/>
              </a:rPr>
              <a:t>Коррупция ўзи нима</a:t>
            </a:r>
            <a:r>
              <a:rPr lang="uz-Cyrl-UZ" sz="6000" b="1" dirty="0">
                <a:solidFill>
                  <a:srgbClr val="00B050"/>
                </a:solidFill>
                <a:latin typeface="Arial" panose="020B0604020202020204" pitchFamily="34" charset="0"/>
                <a:cs typeface="Arial" panose="020B0604020202020204" pitchFamily="34" charset="0"/>
              </a:rPr>
              <a:t>?</a:t>
            </a:r>
            <a:r>
              <a:rPr lang="uz-Cyrl-UZ" sz="6000" b="1" dirty="0"/>
              <a:t> </a:t>
            </a:r>
            <a:br>
              <a:rPr lang="ru-RU" dirty="0"/>
            </a:br>
            <a:endParaRPr lang="ru-RU" dirty="0"/>
          </a:p>
        </p:txBody>
      </p:sp>
      <p:sp>
        <p:nvSpPr>
          <p:cNvPr id="3" name="Объект 2">
            <a:extLst>
              <a:ext uri="{FF2B5EF4-FFF2-40B4-BE49-F238E27FC236}">
                <a16:creationId xmlns:a16="http://schemas.microsoft.com/office/drawing/2014/main" id="{63DF3029-4055-4E56-AE5C-29B34223BF7F}"/>
              </a:ext>
            </a:extLst>
          </p:cNvPr>
          <p:cNvSpPr>
            <a:spLocks noGrp="1"/>
          </p:cNvSpPr>
          <p:nvPr>
            <p:ph idx="1"/>
          </p:nvPr>
        </p:nvSpPr>
        <p:spPr/>
        <p:txBody>
          <a:bodyPr>
            <a:normAutofit fontScale="92500"/>
          </a:bodyPr>
          <a:lstStyle/>
          <a:p>
            <a:r>
              <a:rPr lang="uz-Cyrl-UZ" sz="2800" b="1" dirty="0">
                <a:solidFill>
                  <a:srgbClr val="0070C0"/>
                </a:solidFill>
                <a:latin typeface="Arial" panose="020B0604020202020204" pitchFamily="34" charset="0"/>
                <a:cs typeface="Arial" panose="020B0604020202020204" pitchFamily="34" charset="0"/>
              </a:rPr>
              <a:t>«Коррупция»</a:t>
            </a:r>
            <a:r>
              <a:rPr lang="uz-Cyrl-UZ" sz="2800" dirty="0">
                <a:latin typeface="Arial" panose="020B0604020202020204" pitchFamily="34" charset="0"/>
                <a:cs typeface="Arial" panose="020B0604020202020204" pitchFamily="34" charset="0"/>
              </a:rPr>
              <a:t> сўзи лотинча </a:t>
            </a:r>
            <a:r>
              <a:rPr lang="uz-Cyrl-UZ" sz="2800" dirty="0">
                <a:solidFill>
                  <a:srgbClr val="0070C0"/>
                </a:solidFill>
                <a:latin typeface="Arial" panose="020B0604020202020204" pitchFamily="34" charset="0"/>
                <a:cs typeface="Arial" panose="020B0604020202020204" pitchFamily="34" charset="0"/>
              </a:rPr>
              <a:t>«corruptio»</a:t>
            </a:r>
            <a:r>
              <a:rPr lang="uz-Cyrl-UZ" sz="2800" dirty="0">
                <a:latin typeface="Arial" panose="020B0604020202020204" pitchFamily="34" charset="0"/>
                <a:cs typeface="Arial" panose="020B0604020202020204" pitchFamily="34" charset="0"/>
              </a:rPr>
              <a:t> сўзидан олинган бўлиб, маъноси </a:t>
            </a:r>
            <a:r>
              <a:rPr lang="uz-Cyrl-UZ" sz="2800" b="1" dirty="0">
                <a:solidFill>
                  <a:srgbClr val="0070C0"/>
                </a:solidFill>
                <a:latin typeface="Arial" panose="020B0604020202020204" pitchFamily="34" charset="0"/>
                <a:cs typeface="Arial" panose="020B0604020202020204" pitchFamily="34" charset="0"/>
              </a:rPr>
              <a:t>«бузиш, сотиб олиш» </a:t>
            </a:r>
            <a:r>
              <a:rPr lang="uz-Cyrl-UZ" sz="2800" dirty="0">
                <a:latin typeface="Arial" panose="020B0604020202020204" pitchFamily="34" charset="0"/>
                <a:cs typeface="Arial" panose="020B0604020202020204" pitchFamily="34" charset="0"/>
              </a:rPr>
              <a:t>деган маънони билдиради.</a:t>
            </a:r>
            <a:endParaRPr lang="ru-RU" sz="2800" dirty="0">
              <a:latin typeface="Arial" panose="020B0604020202020204" pitchFamily="34" charset="0"/>
              <a:cs typeface="Arial" panose="020B0604020202020204" pitchFamily="34" charset="0"/>
            </a:endParaRPr>
          </a:p>
          <a:p>
            <a:r>
              <a:rPr lang="uz-Cyrl-UZ" sz="2800" b="1" dirty="0">
                <a:solidFill>
                  <a:srgbClr val="0070C0"/>
                </a:solidFill>
                <a:latin typeface="Arial" panose="020B0604020202020204" pitchFamily="34" charset="0"/>
                <a:cs typeface="Arial" panose="020B0604020202020204" pitchFamily="34" charset="0"/>
              </a:rPr>
              <a:t>коррупция</a:t>
            </a:r>
            <a:r>
              <a:rPr lang="uz-Cyrl-UZ" sz="2800" dirty="0">
                <a:latin typeface="Arial" panose="020B0604020202020204" pitchFamily="34" charset="0"/>
                <a:cs typeface="Arial" panose="020B0604020202020204" pitchFamily="34" charset="0"/>
              </a:rPr>
              <a:t>  - шахснинг ўз мансаб ёки хизмат мавқеидан шахсий манфаатларини ёхуд ўзга шахсларнинг манфаатларини кўзлаб моддий ёки номоддий наф олиш мақсадида қонунга хилоф равишда фойдаланиши, худди шунингдек бундай нафни қонунга хилоф равишда тақдим этиши.</a:t>
            </a:r>
            <a:endParaRPr lang="ru-RU" sz="2800" dirty="0">
              <a:latin typeface="Arial" panose="020B0604020202020204" pitchFamily="34" charset="0"/>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E939A88C-1A3F-45F3-9022-A13CD09F00C7}"/>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6741250" y="361701"/>
            <a:ext cx="2122045" cy="1343487"/>
          </a:xfrm>
          <a:prstGeom prst="rect">
            <a:avLst/>
          </a:prstGeom>
        </p:spPr>
      </p:pic>
    </p:spTree>
    <p:extLst>
      <p:ext uri="{BB962C8B-B14F-4D97-AF65-F5344CB8AC3E}">
        <p14:creationId xmlns:p14="http://schemas.microsoft.com/office/powerpoint/2010/main" val="147301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68896A-4732-4AAE-9DE5-CC687DC9D2BD}"/>
              </a:ext>
            </a:extLst>
          </p:cNvPr>
          <p:cNvSpPr>
            <a:spLocks noGrp="1"/>
          </p:cNvSpPr>
          <p:nvPr>
            <p:ph type="title"/>
          </p:nvPr>
        </p:nvSpPr>
        <p:spPr>
          <a:xfrm>
            <a:off x="484828" y="291967"/>
            <a:ext cx="8596668" cy="1320800"/>
          </a:xfrm>
        </p:spPr>
        <p:txBody>
          <a:bodyPr>
            <a:normAutofit/>
          </a:bodyPr>
          <a:lstStyle/>
          <a:p>
            <a:pPr algn="ctr"/>
            <a:r>
              <a:rPr lang="uz-Cyrl-UZ" b="1" dirty="0">
                <a:solidFill>
                  <a:srgbClr val="00B050"/>
                </a:solidFill>
                <a:latin typeface="Arial" panose="020B0604020202020204" pitchFamily="34" charset="0"/>
                <a:cs typeface="Arial" panose="020B0604020202020204" pitchFamily="34" charset="0"/>
              </a:rPr>
              <a:t>Манфаатлар тўқнашуви нима</a:t>
            </a:r>
            <a:r>
              <a:rPr lang="uz-Cyrl-UZ" sz="7200" b="1" dirty="0">
                <a:solidFill>
                  <a:srgbClr val="00B050"/>
                </a:solidFill>
                <a:latin typeface="Arial" panose="020B0604020202020204" pitchFamily="34" charset="0"/>
                <a:cs typeface="Arial" panose="020B0604020202020204" pitchFamily="34" charset="0"/>
              </a:rPr>
              <a:t>?</a:t>
            </a:r>
            <a:endParaRPr lang="ru-RU" dirty="0">
              <a:solidFill>
                <a:srgbClr val="00B05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210B0BF9-804F-4809-869F-904E8F0EB4B4}"/>
              </a:ext>
            </a:extLst>
          </p:cNvPr>
          <p:cNvSpPr>
            <a:spLocks noGrp="1"/>
          </p:cNvSpPr>
          <p:nvPr>
            <p:ph idx="1"/>
          </p:nvPr>
        </p:nvSpPr>
        <p:spPr/>
        <p:txBody>
          <a:bodyPr>
            <a:normAutofit/>
          </a:bodyPr>
          <a:lstStyle/>
          <a:p>
            <a:pPr algn="just"/>
            <a:r>
              <a:rPr lang="uz-Cyrl-UZ" sz="2400" b="1" dirty="0">
                <a:solidFill>
                  <a:srgbClr val="0070C0"/>
                </a:solidFill>
                <a:latin typeface="Arial" panose="020B0604020202020204" pitchFamily="34" charset="0"/>
                <a:cs typeface="Arial" panose="020B0604020202020204" pitchFamily="34" charset="0"/>
              </a:rPr>
              <a:t>Манфаатлар тўқнашуви</a:t>
            </a:r>
            <a:r>
              <a:rPr lang="uz-Cyrl-UZ" sz="2400" dirty="0">
                <a:solidFill>
                  <a:srgbClr val="0070C0"/>
                </a:solidFill>
                <a:latin typeface="Arial" panose="020B0604020202020204" pitchFamily="34" charset="0"/>
                <a:cs typeface="Arial" panose="020B0604020202020204" pitchFamily="34" charset="0"/>
              </a:rPr>
              <a:t> </a:t>
            </a:r>
            <a:r>
              <a:rPr lang="uz-Cyrl-UZ" sz="2400" dirty="0">
                <a:latin typeface="Arial" panose="020B0604020202020204" pitchFamily="34" charset="0"/>
                <a:cs typeface="Arial" panose="020B0604020202020204" pitchFamily="34" charset="0"/>
              </a:rPr>
              <a:t>- шахсий (бевосита ёки билвосита) манфаатдорлик шахснинг мансаб ёки хизмат мажбуриятларини лозим даражада бажаришига таъсир кўрсатаётган ёхуд таъсир кўрсатиши мумкин бўлган ҳамда шахсий манфаатдорлик билан фуқароларнинг, ташкилотларнинг, жамиятнинг ёки давлатнинг ҳуқуқлари ва қонуний манфаатлари ўртасида қарама-қаршилик юзага келаётган ёки юзага келиши мумкин бўлган вазият.</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36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887365-B658-4453-8997-76DCFF0891F6}"/>
              </a:ext>
            </a:extLst>
          </p:cNvPr>
          <p:cNvSpPr>
            <a:spLocks noGrp="1"/>
          </p:cNvSpPr>
          <p:nvPr>
            <p:ph type="title"/>
          </p:nvPr>
        </p:nvSpPr>
        <p:spPr/>
        <p:txBody>
          <a:bodyPr>
            <a:normAutofit fontScale="90000"/>
          </a:bodyPr>
          <a:lstStyle/>
          <a:p>
            <a:pPr algn="ctr"/>
            <a:r>
              <a:rPr lang="ru-RU" b="1" dirty="0" err="1">
                <a:solidFill>
                  <a:srgbClr val="00B050"/>
                </a:solidFill>
                <a:latin typeface="Arial" panose="020B0604020202020204" pitchFamily="34" charset="0"/>
                <a:cs typeface="Arial" panose="020B0604020202020204" pitchFamily="34" charset="0"/>
              </a:rPr>
              <a:t>Коррупцияга</a:t>
            </a:r>
            <a:r>
              <a:rPr lang="ru-RU" b="1" dirty="0">
                <a:solidFill>
                  <a:srgbClr val="00B050"/>
                </a:solidFill>
                <a:latin typeface="Arial" panose="020B0604020202020204" pitchFamily="34" charset="0"/>
                <a:cs typeface="Arial" panose="020B0604020202020204" pitchFamily="34" charset="0"/>
              </a:rPr>
              <a:t> </a:t>
            </a:r>
            <a:r>
              <a:rPr lang="ru-RU" b="1" dirty="0" err="1">
                <a:solidFill>
                  <a:srgbClr val="00B050"/>
                </a:solidFill>
                <a:latin typeface="Arial" panose="020B0604020202020204" pitchFamily="34" charset="0"/>
                <a:cs typeface="Arial" panose="020B0604020202020204" pitchFamily="34" charset="0"/>
              </a:rPr>
              <a:t>қарши</a:t>
            </a:r>
            <a:r>
              <a:rPr lang="ru-RU" b="1" dirty="0">
                <a:solidFill>
                  <a:srgbClr val="00B050"/>
                </a:solidFill>
                <a:latin typeface="Arial" panose="020B0604020202020204" pitchFamily="34" charset="0"/>
                <a:cs typeface="Arial" panose="020B0604020202020204" pitchFamily="34" charset="0"/>
              </a:rPr>
              <a:t> </a:t>
            </a:r>
            <a:r>
              <a:rPr lang="ru-RU" b="1" dirty="0" err="1">
                <a:solidFill>
                  <a:srgbClr val="00B050"/>
                </a:solidFill>
                <a:latin typeface="Arial" panose="020B0604020202020204" pitchFamily="34" charset="0"/>
                <a:cs typeface="Arial" panose="020B0604020202020204" pitchFamily="34" charset="0"/>
              </a:rPr>
              <a:t>курашишнинг</a:t>
            </a:r>
            <a:r>
              <a:rPr lang="ru-RU" b="1" dirty="0">
                <a:solidFill>
                  <a:srgbClr val="00B050"/>
                </a:solidFill>
                <a:latin typeface="Arial" panose="020B0604020202020204" pitchFamily="34" charset="0"/>
                <a:cs typeface="Arial" panose="020B0604020202020204" pitchFamily="34" charset="0"/>
              </a:rPr>
              <a:t> </a:t>
            </a:r>
            <a:r>
              <a:rPr lang="ru-RU" b="1" dirty="0" err="1">
                <a:solidFill>
                  <a:srgbClr val="00B050"/>
                </a:solidFill>
                <a:latin typeface="Arial" panose="020B0604020202020204" pitchFamily="34" charset="0"/>
                <a:cs typeface="Arial" panose="020B0604020202020204" pitchFamily="34" charset="0"/>
              </a:rPr>
              <a:t>асосий</a:t>
            </a:r>
            <a:r>
              <a:rPr lang="ru-RU" b="1" dirty="0">
                <a:solidFill>
                  <a:srgbClr val="00B050"/>
                </a:solidFill>
                <a:latin typeface="Arial" panose="020B0604020202020204" pitchFamily="34" charset="0"/>
                <a:cs typeface="Arial" panose="020B0604020202020204" pitchFamily="34" charset="0"/>
              </a:rPr>
              <a:t> </a:t>
            </a:r>
            <a:r>
              <a:rPr lang="ru-RU" b="1" dirty="0" err="1">
                <a:solidFill>
                  <a:srgbClr val="00B050"/>
                </a:solidFill>
                <a:latin typeface="Arial" panose="020B0604020202020204" pitchFamily="34" charset="0"/>
                <a:cs typeface="Arial" panose="020B0604020202020204" pitchFamily="34" charset="0"/>
              </a:rPr>
              <a:t>принциплари</a:t>
            </a:r>
            <a:r>
              <a:rPr lang="uz-Cyrl-UZ" b="1" dirty="0">
                <a:solidFill>
                  <a:srgbClr val="00B050"/>
                </a:solidFill>
                <a:latin typeface="Arial" panose="020B0604020202020204" pitchFamily="34" charset="0"/>
                <a:cs typeface="Arial" panose="020B0604020202020204" pitchFamily="34" charset="0"/>
              </a:rPr>
              <a:t>: </a:t>
            </a:r>
            <a:br>
              <a:rPr lang="ru-RU" dirty="0">
                <a:solidFill>
                  <a:srgbClr val="00B050"/>
                </a:solidFill>
                <a:latin typeface="Arial" panose="020B0604020202020204" pitchFamily="34" charset="0"/>
                <a:cs typeface="Arial" panose="020B0604020202020204" pitchFamily="34" charset="0"/>
              </a:rPr>
            </a:br>
            <a:endParaRPr lang="ru-RU" dirty="0">
              <a:solidFill>
                <a:srgbClr val="00B05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B4188D48-34AD-479A-AA50-886D66AB2318}"/>
              </a:ext>
            </a:extLst>
          </p:cNvPr>
          <p:cNvSpPr>
            <a:spLocks noGrp="1"/>
          </p:cNvSpPr>
          <p:nvPr>
            <p:ph idx="1"/>
          </p:nvPr>
        </p:nvSpPr>
        <p:spPr/>
        <p:txBody>
          <a:bodyPr>
            <a:normAutofit lnSpcReduction="10000"/>
          </a:bodyPr>
          <a:lstStyle/>
          <a:p>
            <a:r>
              <a:rPr lang="uz-Cyrl-UZ" sz="2400" dirty="0">
                <a:latin typeface="Arial" panose="020B0604020202020204" pitchFamily="34" charset="0"/>
                <a:cs typeface="Arial" panose="020B0604020202020204" pitchFamily="34" charset="0"/>
              </a:rPr>
              <a:t>қонунийлик, </a:t>
            </a:r>
          </a:p>
          <a:p>
            <a:r>
              <a:rPr lang="uz-Cyrl-UZ" sz="2400" dirty="0">
                <a:latin typeface="Arial" panose="020B0604020202020204" pitchFamily="34" charset="0"/>
                <a:cs typeface="Arial" panose="020B0604020202020204" pitchFamily="34" charset="0"/>
              </a:rPr>
              <a:t>фуқаролар ҳуқуқлари, эркинликлари ва қонуний манфаатларининг устуворлиги,</a:t>
            </a:r>
          </a:p>
          <a:p>
            <a:r>
              <a:rPr lang="uz-Cyrl-UZ" sz="2400" dirty="0">
                <a:latin typeface="Arial" panose="020B0604020202020204" pitchFamily="34" charset="0"/>
                <a:cs typeface="Arial" panose="020B0604020202020204" pitchFamily="34" charset="0"/>
              </a:rPr>
              <a:t>очиқлик ва шаффофлик, </a:t>
            </a:r>
          </a:p>
          <a:p>
            <a:r>
              <a:rPr lang="uz-Cyrl-UZ" sz="2400" dirty="0">
                <a:latin typeface="Arial" panose="020B0604020202020204" pitchFamily="34" charset="0"/>
                <a:cs typeface="Arial" panose="020B0604020202020204" pitchFamily="34" charset="0"/>
              </a:rPr>
              <a:t>тизимлилик, </a:t>
            </a:r>
          </a:p>
          <a:p>
            <a:r>
              <a:rPr lang="uz-Cyrl-UZ" sz="2400" dirty="0">
                <a:latin typeface="Arial" panose="020B0604020202020204" pitchFamily="34" charset="0"/>
                <a:cs typeface="Arial" panose="020B0604020202020204" pitchFamily="34" charset="0"/>
              </a:rPr>
              <a:t>давлат ва фуқаролик жамиятининг ҳамкорлиги, </a:t>
            </a:r>
          </a:p>
          <a:p>
            <a:r>
              <a:rPr lang="uz-Cyrl-UZ" sz="2400" dirty="0">
                <a:latin typeface="Arial" panose="020B0604020202020204" pitchFamily="34" charset="0"/>
                <a:cs typeface="Arial" panose="020B0604020202020204" pitchFamily="34" charset="0"/>
              </a:rPr>
              <a:t>коррупциянинг олдини олишга доир чора-тадбирлар устуворлиги,</a:t>
            </a:r>
          </a:p>
          <a:p>
            <a:r>
              <a:rPr lang="uz-Cyrl-UZ" sz="2400" dirty="0">
                <a:latin typeface="Arial" panose="020B0604020202020204" pitchFamily="34" charset="0"/>
                <a:cs typeface="Arial" panose="020B0604020202020204" pitchFamily="34" charset="0"/>
              </a:rPr>
              <a:t> жавобгарликнинг муқаррарлиги.</a:t>
            </a:r>
            <a:endParaRPr lang="ru-RU" sz="24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29563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17636-5256-4767-B314-B5BD19B8223E}"/>
              </a:ext>
            </a:extLst>
          </p:cNvPr>
          <p:cNvSpPr>
            <a:spLocks noGrp="1"/>
          </p:cNvSpPr>
          <p:nvPr>
            <p:ph type="title"/>
          </p:nvPr>
        </p:nvSpPr>
        <p:spPr>
          <a:xfrm>
            <a:off x="677334" y="609600"/>
            <a:ext cx="8596668" cy="695498"/>
          </a:xfrm>
        </p:spPr>
        <p:txBody>
          <a:bodyPr>
            <a:normAutofit fontScale="90000"/>
          </a:bodyPr>
          <a:lstStyle/>
          <a:p>
            <a:pPr algn="ctr"/>
            <a:r>
              <a:rPr lang="uz-Cyrl-UZ" sz="3200" b="1" dirty="0">
                <a:solidFill>
                  <a:srgbClr val="00B050"/>
                </a:solidFill>
                <a:latin typeface="Arial" panose="020B0604020202020204" pitchFamily="34" charset="0"/>
                <a:cs typeface="Arial" panose="020B0604020202020204" pitchFamily="34" charset="0"/>
              </a:rPr>
              <a:t>Коррупциянинг намоён бўлиши </a:t>
            </a:r>
            <a:br>
              <a:rPr lang="ru-RU" dirty="0"/>
            </a:br>
            <a:endParaRPr lang="ru-RU" dirty="0"/>
          </a:p>
        </p:txBody>
      </p:sp>
      <p:sp>
        <p:nvSpPr>
          <p:cNvPr id="3" name="Объект 2">
            <a:extLst>
              <a:ext uri="{FF2B5EF4-FFF2-40B4-BE49-F238E27FC236}">
                <a16:creationId xmlns:a16="http://schemas.microsoft.com/office/drawing/2014/main" id="{E2F7173A-6A57-4F88-9D75-36B8FEDDD3A3}"/>
              </a:ext>
            </a:extLst>
          </p:cNvPr>
          <p:cNvSpPr>
            <a:spLocks noGrp="1"/>
          </p:cNvSpPr>
          <p:nvPr>
            <p:ph idx="1"/>
          </p:nvPr>
        </p:nvSpPr>
        <p:spPr>
          <a:xfrm>
            <a:off x="677334" y="1421476"/>
            <a:ext cx="8596668" cy="4522124"/>
          </a:xfrm>
        </p:spPr>
        <p:txBody>
          <a:bodyPr>
            <a:normAutofit/>
          </a:bodyPr>
          <a:lstStyle/>
          <a:p>
            <a:r>
              <a:rPr lang="uz-Cyrl-UZ" dirty="0">
                <a:latin typeface="Arial" panose="020B0604020202020204" pitchFamily="34" charset="0"/>
                <a:cs typeface="Arial" panose="020B0604020202020204" pitchFamily="34" charset="0"/>
              </a:rPr>
              <a:t>Давлат хизматчилари тижорат фаолиятида шахсий ёки корпоратив наф кўриш учун бевосита иштирок этиши;</a:t>
            </a:r>
          </a:p>
          <a:p>
            <a:r>
              <a:rPr lang="uz-Cyrl-UZ" dirty="0">
                <a:latin typeface="Arial" panose="020B0604020202020204" pitchFamily="34" charset="0"/>
                <a:cs typeface="Arial" panose="020B0604020202020204" pitchFamily="34" charset="0"/>
              </a:rPr>
              <a:t>давлат пул маблағларини ўзлаштириш ниятида тижорат тузилмаларига ўтказиш учун ўз хизмат мавкеидан фойдаланиш;</a:t>
            </a:r>
          </a:p>
          <a:p>
            <a:r>
              <a:rPr lang="uz-Cyrl-UZ" dirty="0">
                <a:latin typeface="Arial" panose="020B0604020202020204" pitchFamily="34" charset="0"/>
                <a:cs typeface="Arial" panose="020B0604020202020204" pitchFamily="34" charset="0"/>
              </a:rPr>
              <a:t>ўз корпоратив (сиёсий, диний, миллий ва ҳ.к.) гуруҳига давлат ресурслари ҳисобидан имтиёзлар бериш;</a:t>
            </a:r>
          </a:p>
          <a:p>
            <a:r>
              <a:rPr lang="uz-Cyrl-UZ" dirty="0">
                <a:latin typeface="Arial" panose="020B0604020202020204" pitchFamily="34" charset="0"/>
                <a:cs typeface="Arial" panose="020B0604020202020204" pitchFamily="34" charset="0"/>
              </a:rPr>
              <a:t>шахсий ёки корпоратив наф кўриш мақсадида оммавий ахборот воситаларига тазйик ўтказиш  учун ўз хизмат мавкеидан фойдаланиш;</a:t>
            </a:r>
          </a:p>
          <a:p>
            <a:r>
              <a:rPr lang="uz-Cyrl-UZ" dirty="0">
                <a:latin typeface="Arial" panose="020B0604020202020204" pitchFamily="34" charset="0"/>
                <a:cs typeface="Arial" panose="020B0604020202020204" pitchFamily="34" charset="0"/>
              </a:rPr>
              <a:t>давлат хизматчилари шахсий бойиш мақсадида тижорат тузилмаларида сохта шахслардан ва қариндошларидан фойдаланиши;</a:t>
            </a:r>
          </a:p>
          <a:p>
            <a:r>
              <a:rPr lang="uz-Cyrl-UZ" dirty="0">
                <a:latin typeface="Arial" panose="020B0604020202020204" pitchFamily="34" charset="0"/>
                <a:cs typeface="Arial" panose="020B0604020202020204" pitchFamily="34" charset="0"/>
              </a:rPr>
              <a:t>шахсий ёки корпоратив наф кўриш мақсадида ахборотни манипуляция қилиш (бузиб кўрсатиш, бермаслик, бериш муддатларини чўзиш ва ҳ.к.) учун хизмат мавқеидан фойдаланиш.</a:t>
            </a:r>
          </a:p>
        </p:txBody>
      </p:sp>
    </p:spTree>
    <p:extLst>
      <p:ext uri="{BB962C8B-B14F-4D97-AF65-F5344CB8AC3E}">
        <p14:creationId xmlns:p14="http://schemas.microsoft.com/office/powerpoint/2010/main" val="370858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17636-5256-4767-B314-B5BD19B8223E}"/>
              </a:ext>
            </a:extLst>
          </p:cNvPr>
          <p:cNvSpPr>
            <a:spLocks noGrp="1"/>
          </p:cNvSpPr>
          <p:nvPr>
            <p:ph type="title"/>
          </p:nvPr>
        </p:nvSpPr>
        <p:spPr>
          <a:xfrm>
            <a:off x="2005540" y="455776"/>
            <a:ext cx="6529800" cy="5181626"/>
          </a:xfrm>
        </p:spPr>
        <p:txBody>
          <a:bodyPr>
            <a:normAutofit fontScale="90000"/>
          </a:bodyPr>
          <a:lstStyle/>
          <a:p>
            <a:pPr algn="ctr"/>
            <a:r>
              <a:rPr lang="uz-Cyrl-UZ" sz="4400" b="1" dirty="0">
                <a:solidFill>
                  <a:srgbClr val="00B050"/>
                </a:solidFill>
                <a:latin typeface="Arial" panose="020B0604020202020204" pitchFamily="34" charset="0"/>
                <a:cs typeface="Arial" panose="020B0604020202020204" pitchFamily="34" charset="0"/>
              </a:rPr>
              <a:t>Давлат хизматида коррупцияга оид ҳуқуқбузарликлар бўйича белгиланган жавобгарлик ва жазо турлари:</a:t>
            </a:r>
            <a:r>
              <a:rPr lang="uz-Cyrl-UZ" sz="4400" b="1" dirty="0">
                <a:solidFill>
                  <a:srgbClr val="00B050"/>
                </a:solidFill>
                <a:latin typeface="Arial" panose="020B0604020202020204" pitchFamily="34" charset="0"/>
                <a:cs typeface="Arial" panose="020B0604020202020204" pitchFamily="34" charset="0"/>
                <a:sym typeface="Wingdings" panose="05000000000000000000" pitchFamily="2" charset="2"/>
              </a:rPr>
              <a:t> </a:t>
            </a:r>
            <a:br>
              <a:rPr lang="uz-Cyrl-UZ" sz="4400" b="1" dirty="0">
                <a:solidFill>
                  <a:srgbClr val="00B050"/>
                </a:solidFill>
                <a:latin typeface="Arial" panose="020B0604020202020204" pitchFamily="34" charset="0"/>
                <a:cs typeface="Arial" panose="020B0604020202020204" pitchFamily="34" charset="0"/>
                <a:sym typeface="Wingdings" panose="05000000000000000000" pitchFamily="2" charset="2"/>
              </a:rPr>
            </a:br>
            <a:r>
              <a:rPr lang="uz-Cyrl-UZ" sz="4400" b="1" dirty="0">
                <a:solidFill>
                  <a:srgbClr val="00B050"/>
                </a:solidFill>
                <a:latin typeface="Arial" panose="020B0604020202020204" pitchFamily="34" charset="0"/>
                <a:cs typeface="Arial" panose="020B0604020202020204" pitchFamily="34" charset="0"/>
                <a:sym typeface="Wingdings" panose="05000000000000000000" pitchFamily="2" charset="2"/>
              </a:rPr>
              <a:t>1.</a:t>
            </a:r>
            <a:r>
              <a:rPr lang="uz-Cyrl-UZ" sz="4400" b="1" dirty="0">
                <a:solidFill>
                  <a:srgbClr val="00B050"/>
                </a:solidFill>
                <a:latin typeface="Arial" panose="020B0604020202020204" pitchFamily="34" charset="0"/>
                <a:cs typeface="Arial" panose="020B0604020202020204" pitchFamily="34" charset="0"/>
              </a:rPr>
              <a:t>Маъмурий</a:t>
            </a:r>
            <a:br>
              <a:rPr lang="uz-Cyrl-UZ" sz="4400" b="1" dirty="0">
                <a:solidFill>
                  <a:srgbClr val="00B050"/>
                </a:solidFill>
                <a:latin typeface="Arial" panose="020B0604020202020204" pitchFamily="34" charset="0"/>
                <a:cs typeface="Arial" panose="020B0604020202020204" pitchFamily="34" charset="0"/>
              </a:rPr>
            </a:br>
            <a:r>
              <a:rPr lang="uz-Cyrl-UZ" sz="4400" b="1" dirty="0">
                <a:solidFill>
                  <a:srgbClr val="00B050"/>
                </a:solidFill>
                <a:latin typeface="Arial" panose="020B0604020202020204" pitchFamily="34" charset="0"/>
                <a:cs typeface="Arial" panose="020B0604020202020204" pitchFamily="34" charset="0"/>
              </a:rPr>
              <a:t>2.Жиноий</a:t>
            </a:r>
            <a:br>
              <a:rPr lang="ru-RU" dirty="0"/>
            </a:br>
            <a:endParaRPr lang="ru-RU" dirty="0"/>
          </a:p>
        </p:txBody>
      </p:sp>
    </p:spTree>
    <p:extLst>
      <p:ext uri="{BB962C8B-B14F-4D97-AF65-F5344CB8AC3E}">
        <p14:creationId xmlns:p14="http://schemas.microsoft.com/office/powerpoint/2010/main" val="10659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17636-5256-4767-B314-B5BD19B8223E}"/>
              </a:ext>
            </a:extLst>
          </p:cNvPr>
          <p:cNvSpPr>
            <a:spLocks noGrp="1"/>
          </p:cNvSpPr>
          <p:nvPr>
            <p:ph type="title"/>
          </p:nvPr>
        </p:nvSpPr>
        <p:spPr>
          <a:xfrm>
            <a:off x="677334" y="1019175"/>
            <a:ext cx="8596668" cy="1019695"/>
          </a:xfrm>
        </p:spPr>
        <p:txBody>
          <a:bodyPr>
            <a:normAutofit fontScale="90000"/>
          </a:bodyPr>
          <a:lstStyle/>
          <a:p>
            <a:pPr algn="ctr"/>
            <a:r>
              <a:rPr lang="uz-Cyrl-UZ" sz="3200" b="1" dirty="0">
                <a:solidFill>
                  <a:srgbClr val="00B050"/>
                </a:solidFill>
                <a:latin typeface="Arial" panose="020B0604020202020204" pitchFamily="34" charset="0"/>
                <a:cs typeface="Arial" panose="020B0604020202020204" pitchFamily="34" charset="0"/>
              </a:rPr>
              <a:t>Коррупцияга оид маъмурий ҳуқуқбузарликлар</a:t>
            </a:r>
            <a:br>
              <a:rPr lang="ru-RU" dirty="0"/>
            </a:br>
            <a:endParaRPr lang="ru-RU" dirty="0"/>
          </a:p>
        </p:txBody>
      </p:sp>
      <p:sp>
        <p:nvSpPr>
          <p:cNvPr id="3" name="Объект 2">
            <a:extLst>
              <a:ext uri="{FF2B5EF4-FFF2-40B4-BE49-F238E27FC236}">
                <a16:creationId xmlns:a16="http://schemas.microsoft.com/office/drawing/2014/main" id="{E2F7173A-6A57-4F88-9D75-36B8FEDDD3A3}"/>
              </a:ext>
            </a:extLst>
          </p:cNvPr>
          <p:cNvSpPr>
            <a:spLocks noGrp="1"/>
          </p:cNvSpPr>
          <p:nvPr>
            <p:ph idx="1"/>
          </p:nvPr>
        </p:nvSpPr>
        <p:spPr>
          <a:xfrm>
            <a:off x="677334" y="2799458"/>
            <a:ext cx="8596668" cy="2888277"/>
          </a:xfrm>
        </p:spPr>
        <p:txBody>
          <a:bodyPr>
            <a:noAutofit/>
          </a:bodyPr>
          <a:lstStyle/>
          <a:p>
            <a:pPr algn="just"/>
            <a:r>
              <a:rPr lang="ru-RU" sz="2000" b="1" i="0" u="none" strike="noStrike" dirty="0">
                <a:solidFill>
                  <a:srgbClr val="C00000"/>
                </a:solidFill>
                <a:effectLst/>
                <a:latin typeface="Trebuchet MS" panose="020B0603020202020204" pitchFamily="34" charset="0"/>
              </a:rPr>
              <a:t>61</a:t>
            </a:r>
            <a:r>
              <a:rPr lang="ru-RU" sz="2000" b="1" i="0" u="none" strike="noStrike" baseline="30000" dirty="0">
                <a:solidFill>
                  <a:srgbClr val="C00000"/>
                </a:solidFill>
                <a:effectLst/>
                <a:latin typeface="Trebuchet MS" panose="020B0603020202020204" pitchFamily="34" charset="0"/>
              </a:rPr>
              <a:t>1</a:t>
            </a:r>
            <a:r>
              <a:rPr lang="ru-RU" sz="2000" b="1" i="0" u="none" strike="noStrike" dirty="0">
                <a:solidFill>
                  <a:srgbClr val="C00000"/>
                </a:solidFill>
                <a:effectLst/>
                <a:latin typeface="Trebuchet MS" panose="020B0603020202020204" pitchFamily="34" charset="0"/>
              </a:rPr>
              <a:t>-модда. </a:t>
            </a:r>
            <a:r>
              <a:rPr lang="ru-RU" sz="2000" i="0" u="none" strike="noStrike" dirty="0" err="1">
                <a:effectLst/>
                <a:latin typeface="+mj-lt"/>
              </a:rPr>
              <a:t>Нодавлат</a:t>
            </a:r>
            <a:r>
              <a:rPr lang="ru-RU" sz="2000" i="0" u="none" strike="noStrike" dirty="0">
                <a:effectLst/>
                <a:latin typeface="+mj-lt"/>
              </a:rPr>
              <a:t> </a:t>
            </a:r>
            <a:r>
              <a:rPr lang="ru-RU" sz="2000" i="0" u="none" strike="noStrike" dirty="0" err="1">
                <a:effectLst/>
                <a:latin typeface="+mj-lt"/>
              </a:rPr>
              <a:t>тижорат</a:t>
            </a:r>
            <a:r>
              <a:rPr lang="ru-RU" sz="2000" i="0" u="none" strike="noStrike" dirty="0">
                <a:effectLst/>
                <a:latin typeface="+mj-lt"/>
              </a:rPr>
              <a:t> </a:t>
            </a:r>
            <a:r>
              <a:rPr lang="ru-RU" sz="2000" i="0" u="none" strike="noStrike" dirty="0" err="1">
                <a:effectLst/>
                <a:latin typeface="+mj-lt"/>
              </a:rPr>
              <a:t>ташкилотининг</a:t>
            </a:r>
            <a:r>
              <a:rPr lang="ru-RU" sz="2000" i="0" u="none" strike="noStrike" dirty="0">
                <a:effectLst/>
                <a:latin typeface="+mj-lt"/>
              </a:rPr>
              <a:t> </a:t>
            </a:r>
            <a:r>
              <a:rPr lang="ru-RU" sz="2000" i="0" u="none" strike="noStrike" dirty="0" err="1">
                <a:effectLst/>
                <a:latin typeface="+mj-lt"/>
              </a:rPr>
              <a:t>ёки</a:t>
            </a:r>
            <a:r>
              <a:rPr lang="ru-RU" sz="2000" i="0" u="none" strike="noStrike" dirty="0">
                <a:effectLst/>
                <a:latin typeface="+mj-lt"/>
              </a:rPr>
              <a:t> </a:t>
            </a:r>
            <a:r>
              <a:rPr lang="ru-RU" sz="2000" i="0" u="none" strike="noStrike" dirty="0" err="1">
                <a:effectLst/>
                <a:latin typeface="+mj-lt"/>
              </a:rPr>
              <a:t>бошқа</a:t>
            </a:r>
            <a:r>
              <a:rPr lang="ru-RU" sz="2000" i="0" u="none" strike="noStrike" dirty="0">
                <a:effectLst/>
                <a:latin typeface="+mj-lt"/>
              </a:rPr>
              <a:t> </a:t>
            </a:r>
            <a:r>
              <a:rPr lang="ru-RU" sz="2000" i="0" u="none" strike="noStrike" dirty="0" err="1">
                <a:effectLst/>
                <a:latin typeface="+mj-lt"/>
              </a:rPr>
              <a:t>нодавлат</a:t>
            </a:r>
            <a:r>
              <a:rPr lang="ru-RU" sz="2000" i="0" u="none" strike="noStrike" dirty="0">
                <a:effectLst/>
                <a:latin typeface="+mj-lt"/>
              </a:rPr>
              <a:t> </a:t>
            </a:r>
            <a:r>
              <a:rPr lang="ru-RU" sz="2000" i="0" u="none" strike="noStrike" dirty="0" err="1">
                <a:effectLst/>
                <a:latin typeface="+mj-lt"/>
              </a:rPr>
              <a:t>ташкилотининг</a:t>
            </a:r>
            <a:r>
              <a:rPr lang="ru-RU" sz="2000" i="0" u="none" strike="noStrike" dirty="0">
                <a:effectLst/>
                <a:latin typeface="+mj-lt"/>
              </a:rPr>
              <a:t> </a:t>
            </a:r>
            <a:r>
              <a:rPr lang="ru-RU" sz="2000" i="0" u="none" strike="noStrike" dirty="0" err="1">
                <a:effectLst/>
                <a:latin typeface="+mj-lt"/>
              </a:rPr>
              <a:t>хизматчисини</a:t>
            </a:r>
            <a:r>
              <a:rPr lang="ru-RU" sz="2000" i="0" u="none" strike="noStrike" dirty="0">
                <a:effectLst/>
                <a:latin typeface="+mj-lt"/>
              </a:rPr>
              <a:t> пора </a:t>
            </a:r>
            <a:r>
              <a:rPr lang="ru-RU" sz="2000" i="0" u="none" strike="noStrike" dirty="0" err="1">
                <a:effectLst/>
                <a:latin typeface="+mj-lt"/>
              </a:rPr>
              <a:t>эвазига</a:t>
            </a:r>
            <a:r>
              <a:rPr lang="ru-RU" sz="2000" i="0" u="none" strike="noStrike" dirty="0">
                <a:effectLst/>
                <a:latin typeface="+mj-lt"/>
              </a:rPr>
              <a:t> </a:t>
            </a:r>
            <a:r>
              <a:rPr lang="ru-RU" sz="2000" i="0" u="none" strike="noStrike" dirty="0" err="1">
                <a:effectLst/>
                <a:latin typeface="+mj-lt"/>
              </a:rPr>
              <a:t>оғдириб</a:t>
            </a:r>
            <a:r>
              <a:rPr lang="ru-RU" sz="2000" i="0" u="none" strike="noStrike" dirty="0">
                <a:effectLst/>
                <a:latin typeface="+mj-lt"/>
              </a:rPr>
              <a:t> </a:t>
            </a:r>
            <a:r>
              <a:rPr lang="ru-RU" sz="2000" i="0" u="none" strike="noStrike" dirty="0" err="1">
                <a:effectLst/>
                <a:latin typeface="+mj-lt"/>
              </a:rPr>
              <a:t>олиш</a:t>
            </a:r>
            <a:r>
              <a:rPr lang="ru-RU" sz="2000" i="0" u="none" strike="noStrike" dirty="0">
                <a:effectLst/>
                <a:latin typeface="+mj-lt"/>
              </a:rPr>
              <a:t>;</a:t>
            </a:r>
            <a:endParaRPr lang="uz-Cyrl-UZ" sz="2000" dirty="0">
              <a:latin typeface="+mj-lt"/>
            </a:endParaRPr>
          </a:p>
          <a:p>
            <a:pPr algn="just"/>
            <a:r>
              <a:rPr lang="ru-RU" sz="2000" b="1" i="0" u="none" strike="noStrike" dirty="0">
                <a:solidFill>
                  <a:srgbClr val="C00000"/>
                </a:solidFill>
                <a:effectLst/>
                <a:latin typeface="Trebuchet MS" panose="020B0603020202020204" pitchFamily="34" charset="0"/>
              </a:rPr>
              <a:t>193</a:t>
            </a:r>
            <a:r>
              <a:rPr lang="ru-RU" sz="2000" b="1" i="0" u="none" strike="noStrike" baseline="30000" dirty="0">
                <a:solidFill>
                  <a:srgbClr val="C00000"/>
                </a:solidFill>
                <a:effectLst/>
                <a:latin typeface="Trebuchet MS" panose="020B0603020202020204" pitchFamily="34" charset="0"/>
              </a:rPr>
              <a:t>1</a:t>
            </a:r>
            <a:r>
              <a:rPr lang="uz-Cyrl-UZ" sz="2000" b="1" dirty="0">
                <a:solidFill>
                  <a:srgbClr val="C00000"/>
                </a:solidFill>
              </a:rPr>
              <a:t>-модда</a:t>
            </a:r>
            <a:r>
              <a:rPr lang="uz-Cyrl-UZ" sz="2000" dirty="0">
                <a:solidFill>
                  <a:srgbClr val="C00000"/>
                </a:solidFill>
              </a:rPr>
              <a:t>. </a:t>
            </a:r>
            <a:r>
              <a:rPr lang="uz-Cyrl-UZ" sz="2000" dirty="0"/>
              <a:t>Давлат органининг, давлат иштирокидаги ташкилотнинг ёки фуқаролар ўзини ўзи бошқариш органининг хизматчисини пора эвазига оғдириб олиш;</a:t>
            </a:r>
          </a:p>
          <a:p>
            <a:pPr algn="just"/>
            <a:r>
              <a:rPr lang="ru-RU" sz="2000" b="1" i="0" u="none" strike="noStrike" dirty="0">
                <a:solidFill>
                  <a:srgbClr val="C00000"/>
                </a:solidFill>
                <a:effectLst/>
                <a:latin typeface="Trebuchet MS" panose="020B0603020202020204" pitchFamily="34" charset="0"/>
              </a:rPr>
              <a:t>193</a:t>
            </a:r>
            <a:r>
              <a:rPr lang="ru-RU" sz="2000" b="1" i="0" u="none" strike="noStrike" baseline="30000" dirty="0">
                <a:solidFill>
                  <a:srgbClr val="C00000"/>
                </a:solidFill>
                <a:effectLst/>
                <a:latin typeface="Trebuchet MS" panose="020B0603020202020204" pitchFamily="34" charset="0"/>
              </a:rPr>
              <a:t>2</a:t>
            </a:r>
            <a:r>
              <a:rPr lang="uz-Cyrl-UZ" sz="2000" b="1" dirty="0">
                <a:solidFill>
                  <a:srgbClr val="C00000"/>
                </a:solidFill>
              </a:rPr>
              <a:t>-модда.</a:t>
            </a:r>
            <a:r>
              <a:rPr lang="uz-Cyrl-UZ" sz="2000" dirty="0">
                <a:solidFill>
                  <a:srgbClr val="C00000"/>
                </a:solidFill>
              </a:rPr>
              <a:t> </a:t>
            </a:r>
            <a:r>
              <a:rPr lang="uz-Cyrl-UZ" sz="2000" dirty="0"/>
              <a:t>Давлат органи, давлат иштирокидаги ташкилот ёки фуқароларнинг ўзини ўзи бошқариш органи хизматчисининг қонунга хилоф равишда моддий қимматликлар олиши ёки мулкий манфаатдор бўлиши.</a:t>
            </a:r>
          </a:p>
        </p:txBody>
      </p:sp>
    </p:spTree>
    <p:extLst>
      <p:ext uri="{BB962C8B-B14F-4D97-AF65-F5344CB8AC3E}">
        <p14:creationId xmlns:p14="http://schemas.microsoft.com/office/powerpoint/2010/main" val="34328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17636-5256-4767-B314-B5BD19B8223E}"/>
              </a:ext>
            </a:extLst>
          </p:cNvPr>
          <p:cNvSpPr>
            <a:spLocks noGrp="1"/>
          </p:cNvSpPr>
          <p:nvPr>
            <p:ph type="title"/>
          </p:nvPr>
        </p:nvSpPr>
        <p:spPr>
          <a:xfrm>
            <a:off x="669022" y="293717"/>
            <a:ext cx="8596668" cy="637309"/>
          </a:xfrm>
        </p:spPr>
        <p:txBody>
          <a:bodyPr>
            <a:normAutofit fontScale="90000"/>
          </a:bodyPr>
          <a:lstStyle/>
          <a:p>
            <a:pPr algn="ctr"/>
            <a:r>
              <a:rPr lang="uz-Cyrl-UZ" sz="3200" b="1" dirty="0">
                <a:solidFill>
                  <a:srgbClr val="00B050"/>
                </a:solidFill>
                <a:latin typeface="Arial" panose="020B0604020202020204" pitchFamily="34" charset="0"/>
                <a:cs typeface="Arial" panose="020B0604020202020204" pitchFamily="34" charset="0"/>
              </a:rPr>
              <a:t>Коррупцияга оид жиноятлар</a:t>
            </a:r>
            <a:br>
              <a:rPr lang="ru-RU" dirty="0"/>
            </a:br>
            <a:endParaRPr lang="ru-RU" dirty="0"/>
          </a:p>
        </p:txBody>
      </p:sp>
      <p:sp>
        <p:nvSpPr>
          <p:cNvPr id="3" name="Объект 2">
            <a:extLst>
              <a:ext uri="{FF2B5EF4-FFF2-40B4-BE49-F238E27FC236}">
                <a16:creationId xmlns:a16="http://schemas.microsoft.com/office/drawing/2014/main" id="{E2F7173A-6A57-4F88-9D75-36B8FEDDD3A3}"/>
              </a:ext>
            </a:extLst>
          </p:cNvPr>
          <p:cNvSpPr>
            <a:spLocks noGrp="1"/>
          </p:cNvSpPr>
          <p:nvPr>
            <p:ph idx="1"/>
          </p:nvPr>
        </p:nvSpPr>
        <p:spPr>
          <a:xfrm>
            <a:off x="292850" y="1008585"/>
            <a:ext cx="10251325" cy="5849415"/>
          </a:xfrm>
        </p:spPr>
        <p:txBody>
          <a:bodyPr>
            <a:noAutofit/>
          </a:bodyPr>
          <a:lstStyle/>
          <a:p>
            <a:pPr algn="just"/>
            <a:r>
              <a:rPr lang="uz-Cyrl-UZ" sz="1700" dirty="0">
                <a:solidFill>
                  <a:srgbClr val="C00000"/>
                </a:solidFill>
                <a:latin typeface="Arial" panose="020B0604020202020204" pitchFamily="34" charset="0"/>
                <a:cs typeface="Arial" panose="020B0604020202020204" pitchFamily="34" charset="0"/>
              </a:rPr>
              <a:t> 167-модда. </a:t>
            </a:r>
            <a:r>
              <a:rPr lang="uz-Cyrl-UZ" sz="1700" dirty="0">
                <a:latin typeface="Arial" panose="020B0604020202020204" pitchFamily="34" charset="0"/>
                <a:cs typeface="Arial" panose="020B0604020202020204" pitchFamily="34" charset="0"/>
              </a:rPr>
              <a:t>Ўзлаштириш ёки растрата йўли билан талон-торож қилиш (2-қисмининг “г” банди, мансаб мавқеини суиистеъмол қилиш йўли билан содир этилган бўлса);</a:t>
            </a:r>
          </a:p>
          <a:p>
            <a:pPr algn="just"/>
            <a:r>
              <a:rPr lang="uz-Cyrl-UZ" sz="1700" dirty="0">
                <a:solidFill>
                  <a:srgbClr val="C00000"/>
                </a:solidFill>
                <a:latin typeface="Arial" panose="020B0604020202020204" pitchFamily="34" charset="0"/>
                <a:cs typeface="Arial" panose="020B0604020202020204" pitchFamily="34" charset="0"/>
              </a:rPr>
              <a:t>168-модда. </a:t>
            </a:r>
            <a:r>
              <a:rPr lang="uz-Cyrl-UZ" sz="1700" dirty="0">
                <a:latin typeface="Arial" panose="020B0604020202020204" pitchFamily="34" charset="0"/>
                <a:cs typeface="Arial" panose="020B0604020202020204" pitchFamily="34" charset="0"/>
              </a:rPr>
              <a:t>Фирибгарлик (3-қисмининг “в” банди, хизмат мавқеидан фойдаланиб содир этилган бўлса);</a:t>
            </a:r>
          </a:p>
          <a:p>
            <a:pPr algn="just"/>
            <a:r>
              <a:rPr lang="uz-Cyrl-UZ" sz="1700" dirty="0">
                <a:solidFill>
                  <a:srgbClr val="C00000"/>
                </a:solidFill>
                <a:latin typeface="Arial" panose="020B0604020202020204" pitchFamily="34" charset="0"/>
                <a:cs typeface="Arial" panose="020B0604020202020204" pitchFamily="34" charset="0"/>
              </a:rPr>
              <a:t>205-модда. </a:t>
            </a:r>
            <a:r>
              <a:rPr lang="uz-Cyrl-UZ" sz="1700" dirty="0">
                <a:latin typeface="Arial" panose="020B0604020202020204" pitchFamily="34" charset="0"/>
                <a:cs typeface="Arial" panose="020B0604020202020204" pitchFamily="34" charset="0"/>
              </a:rPr>
              <a:t>Ҳокимият ёки мансаб ваколатини суиистеъмол қилиш.</a:t>
            </a:r>
          </a:p>
          <a:p>
            <a:pPr algn="just"/>
            <a:r>
              <a:rPr lang="uz-Cyrl-UZ" sz="1700" dirty="0">
                <a:solidFill>
                  <a:srgbClr val="C00000"/>
                </a:solidFill>
                <a:latin typeface="Arial" panose="020B0604020202020204" pitchFamily="34" charset="0"/>
                <a:cs typeface="Arial" panose="020B0604020202020204" pitchFamily="34" charset="0"/>
              </a:rPr>
              <a:t>209-модда. </a:t>
            </a:r>
            <a:r>
              <a:rPr lang="uz-Cyrl-UZ" sz="1700" dirty="0">
                <a:latin typeface="Arial" panose="020B0604020202020204" pitchFamily="34" charset="0"/>
                <a:cs typeface="Arial" panose="020B0604020202020204" pitchFamily="34" charset="0"/>
              </a:rPr>
              <a:t>Мансаб сохтакорлиги.</a:t>
            </a:r>
          </a:p>
          <a:p>
            <a:pPr algn="just"/>
            <a:r>
              <a:rPr lang="uz-Cyrl-UZ" sz="1700" dirty="0">
                <a:solidFill>
                  <a:srgbClr val="C00000"/>
                </a:solidFill>
                <a:latin typeface="Arial" panose="020B0604020202020204" pitchFamily="34" charset="0"/>
                <a:cs typeface="Arial" panose="020B0604020202020204" pitchFamily="34" charset="0"/>
              </a:rPr>
              <a:t>210-модда. </a:t>
            </a:r>
            <a:r>
              <a:rPr lang="uz-Cyrl-UZ" sz="1700" dirty="0">
                <a:latin typeface="Arial" panose="020B0604020202020204" pitchFamily="34" charset="0"/>
                <a:cs typeface="Arial" panose="020B0604020202020204" pitchFamily="34" charset="0"/>
              </a:rPr>
              <a:t>Пора олиш.</a:t>
            </a:r>
          </a:p>
          <a:p>
            <a:pPr algn="just"/>
            <a:r>
              <a:rPr lang="uz-Cyrl-UZ" sz="1700" dirty="0">
                <a:solidFill>
                  <a:srgbClr val="C00000"/>
                </a:solidFill>
                <a:latin typeface="Arial" panose="020B0604020202020204" pitchFamily="34" charset="0"/>
                <a:cs typeface="Arial" panose="020B0604020202020204" pitchFamily="34" charset="0"/>
              </a:rPr>
              <a:t>211-модда. </a:t>
            </a:r>
            <a:r>
              <a:rPr lang="uz-Cyrl-UZ" sz="1700" dirty="0">
                <a:latin typeface="Arial" panose="020B0604020202020204" pitchFamily="34" charset="0"/>
                <a:cs typeface="Arial" panose="020B0604020202020204" pitchFamily="34" charset="0"/>
              </a:rPr>
              <a:t>Пора бериш.</a:t>
            </a:r>
          </a:p>
          <a:p>
            <a:pPr algn="just"/>
            <a:r>
              <a:rPr lang="uz-Cyrl-UZ" sz="1700" dirty="0">
                <a:solidFill>
                  <a:srgbClr val="C00000"/>
                </a:solidFill>
                <a:latin typeface="Arial" panose="020B0604020202020204" pitchFamily="34" charset="0"/>
                <a:cs typeface="Arial" panose="020B0604020202020204" pitchFamily="34" charset="0"/>
              </a:rPr>
              <a:t>212-модда. </a:t>
            </a:r>
            <a:r>
              <a:rPr lang="uz-Cyrl-UZ" sz="1700" dirty="0">
                <a:latin typeface="Arial" panose="020B0604020202020204" pitchFamily="34" charset="0"/>
                <a:cs typeface="Arial" panose="020B0604020202020204" pitchFamily="34" charset="0"/>
              </a:rPr>
              <a:t>Пора олиш-беришда воситачилик қилиш.</a:t>
            </a:r>
          </a:p>
          <a:p>
            <a:pPr algn="just"/>
            <a:r>
              <a:rPr lang="uz-Cyrl-UZ" sz="1700" dirty="0">
                <a:solidFill>
                  <a:srgbClr val="C00000"/>
                </a:solidFill>
                <a:latin typeface="Arial" panose="020B0604020202020204" pitchFamily="34" charset="0"/>
                <a:cs typeface="Arial" panose="020B0604020202020204" pitchFamily="34" charset="0"/>
              </a:rPr>
              <a:t>213-модда. </a:t>
            </a:r>
            <a:r>
              <a:rPr lang="uz-Cyrl-UZ" sz="1700" dirty="0">
                <a:latin typeface="Arial" panose="020B0604020202020204" pitchFamily="34" charset="0"/>
                <a:cs typeface="Arial" panose="020B0604020202020204" pitchFamily="34" charset="0"/>
              </a:rPr>
              <a:t>Давлат органининг, давлат иштирокидаги ташкилотнинг ёки фуқаролар ўзини ўзи бошқариш органининг хизматчисини пора эвазига оғдириб олиш.</a:t>
            </a:r>
          </a:p>
          <a:p>
            <a:pPr algn="just"/>
            <a:r>
              <a:rPr lang="uz-Cyrl-UZ" sz="1700" dirty="0">
                <a:solidFill>
                  <a:srgbClr val="C00000"/>
                </a:solidFill>
                <a:latin typeface="Arial" panose="020B0604020202020204" pitchFamily="34" charset="0"/>
                <a:cs typeface="Arial" panose="020B0604020202020204" pitchFamily="34" charset="0"/>
              </a:rPr>
              <a:t>214-модда. </a:t>
            </a:r>
            <a:r>
              <a:rPr lang="uz-Cyrl-UZ" sz="1700" dirty="0">
                <a:latin typeface="Arial" panose="020B0604020202020204" pitchFamily="34" charset="0"/>
                <a:cs typeface="Arial" panose="020B0604020202020204" pitchFamily="34" charset="0"/>
              </a:rPr>
              <a:t>Давлат органи, давлат иштирокидаги ташкилот ёки фуқароларнинг ўзини ўзи бошқариш органи хизматчисининг қонунга хилоф равишда моддий қимматликлар олиши ёки манфаатдор бўлиши.</a:t>
            </a:r>
          </a:p>
          <a:p>
            <a:pPr algn="just"/>
            <a:r>
              <a:rPr lang="uz-Cyrl-UZ" sz="1700" dirty="0">
                <a:solidFill>
                  <a:srgbClr val="C00000"/>
                </a:solidFill>
                <a:latin typeface="Arial" panose="020B0604020202020204" pitchFamily="34" charset="0"/>
                <a:cs typeface="Arial" panose="020B0604020202020204" pitchFamily="34" charset="0"/>
              </a:rPr>
              <a:t>243-модда. </a:t>
            </a:r>
            <a:r>
              <a:rPr lang="uz-Cyrl-UZ" sz="1700" dirty="0">
                <a:latin typeface="Arial" panose="020B0604020202020204" pitchFamily="34" charset="0"/>
                <a:cs typeface="Arial" panose="020B0604020202020204" pitchFamily="34" charset="0"/>
              </a:rPr>
              <a:t>Жиноий фаолиятдан олинган даромадларни легаллаштириш.</a:t>
            </a:r>
          </a:p>
          <a:p>
            <a:pPr algn="just"/>
            <a:r>
              <a:rPr lang="uz-Cyrl-UZ" sz="1700" dirty="0">
                <a:solidFill>
                  <a:srgbClr val="C00000"/>
                </a:solidFill>
                <a:latin typeface="Arial" panose="020B0604020202020204" pitchFamily="34" charset="0"/>
                <a:cs typeface="Arial" panose="020B0604020202020204" pitchFamily="34" charset="0"/>
              </a:rPr>
              <a:t>301-модда. </a:t>
            </a:r>
            <a:r>
              <a:rPr lang="uz-Cyrl-UZ" sz="1700" dirty="0">
                <a:latin typeface="Arial" panose="020B0604020202020204" pitchFamily="34" charset="0"/>
                <a:cs typeface="Arial" panose="020B0604020202020204" pitchFamily="34" charset="0"/>
              </a:rPr>
              <a:t>Ҳокимиятни суиистеъмол қилиш, ҳокимият ваколатидан ташқарига чиқиш ёки ҳокимият ҳаракатсизлиги.</a:t>
            </a:r>
          </a:p>
        </p:txBody>
      </p:sp>
    </p:spTree>
    <p:extLst>
      <p:ext uri="{BB962C8B-B14F-4D97-AF65-F5344CB8AC3E}">
        <p14:creationId xmlns:p14="http://schemas.microsoft.com/office/powerpoint/2010/main" val="3631217429"/>
      </p:ext>
    </p:extLst>
  </p:cSld>
  <p:clrMapOvr>
    <a:masterClrMapping/>
  </p:clrMapOvr>
</p:sld>
</file>

<file path=ppt/theme/theme1.xml><?xml version="1.0" encoding="utf-8"?>
<a:theme xmlns:a="http://schemas.openxmlformats.org/drawingml/2006/main" name="Ретро">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696</TotalTime>
  <Words>1868</Words>
  <Application>Microsoft Office PowerPoint</Application>
  <PresentationFormat>Широкоэкранный</PresentationFormat>
  <Paragraphs>108</Paragraphs>
  <Slides>22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22</vt:i4>
      </vt:variant>
    </vt:vector>
  </HeadingPairs>
  <TitlesOfParts>
    <vt:vector size="30" baseType="lpstr">
      <vt:lpstr>Arial</vt:lpstr>
      <vt:lpstr>Calibri</vt:lpstr>
      <vt:lpstr>Calibri Light</vt:lpstr>
      <vt:lpstr>Times New Roman</vt:lpstr>
      <vt:lpstr>Trebuchet MS</vt:lpstr>
      <vt:lpstr>Wingdings 3</vt:lpstr>
      <vt:lpstr>Ретро</vt:lpstr>
      <vt:lpstr>Аспект</vt:lpstr>
      <vt:lpstr>Презентация PowerPoint</vt:lpstr>
      <vt:lpstr>Презентация PowerPoint</vt:lpstr>
      <vt:lpstr>Коррупция ўзи нима?  </vt:lpstr>
      <vt:lpstr>Манфаатлар тўқнашуви нима?</vt:lpstr>
      <vt:lpstr>Коррупцияга қарши курашишнинг асосий принциплари:  </vt:lpstr>
      <vt:lpstr>Коррупциянинг намоён бўлиши  </vt:lpstr>
      <vt:lpstr>Давлат хизматида коррупцияга оид ҳуқуқбузарликлар бўйича белгиланган жавобгарлик ва жазо турлари:  1.Маъмурий 2.Жиноий </vt:lpstr>
      <vt:lpstr>Коррупцияга оид маъмурий ҳуқуқбузарликлар </vt:lpstr>
      <vt:lpstr>Коррупцияга оид жиноятлар </vt:lpstr>
      <vt:lpstr>Коррупцияга қарши курашиш соҳасида қабул қилинган норматив-ҳуқуқий ҳужжатлар:</vt:lpstr>
      <vt:lpstr>Презентация PowerPoint</vt:lpstr>
      <vt:lpstr>Ўзбекистон Республикаси Президентининг ПҚ-81 сон қарори  ва ПФ-154-сон фармони талаблари бўйича ташкилотга ходимларни ишга қабул қилишда коррупцияга қарши курашиш бўйича қуйидаги ишлар амалга оширилиши лозим:</vt:lpstr>
      <vt:lpstr>Ўзбекистон Республикасининг 08.08.2022 йилдаги «Давлат фуқаролик хизмати тўғрисида»ги ЎРҚ-788-сон Қонунига асосан коррупциянинг олдини олиш бўйича қўйилган тартиб-тамоиллар</vt:lpstr>
      <vt:lpstr>13-модда. Давлат фуқаролик хизматини ўташ билан боғлиқ чекловлар</vt:lpstr>
      <vt:lpstr>13-модда. Давлат фуқаролик хизматини ўташ билан боғлиқ чекловлар</vt:lpstr>
      <vt:lpstr>15-модда. Давлат фуқаролик хизмати соҳасида коррупциянинг олдини олишга доир чора-тадбирлар</vt:lpstr>
      <vt:lpstr>16-модда. Давлат фуқаролик хизматчисининг коррупцияга нисбатан муросасиз муносабати</vt:lpstr>
      <vt:lpstr>18-модда. Давлат фуқаролик хизматида совғаларга нисбатан муносабатда бўлиш шартлари</vt:lpstr>
      <vt:lpstr>19-модда. Манфаатлар тўқнашуви</vt:lpstr>
      <vt:lpstr>Давлат фуқаролик хизматига қабул қилиш ва уларнинг фаолиятини тугатиш</vt:lpstr>
      <vt:lpstr>Ўзбекистон Республикаси Вазирлар Маҳкамасининг 14.10.2022 йилдаги «Давлат фуқаролик хизматчилари томонидан одоб-ахлоқ қоидаларига риоя этилишини таъминлаш бўйича қўшимча чора-тадбирлар тўғриси»даги 595-сонли қарори:</vt:lpstr>
      <vt:lpstr>Эътиборингиз учун раҳмат!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Наманган вилояти ҳокимлигининг коррупцияга қарши ички назорат бўлими бошлиғи Д.П.Эрматов</dc:title>
  <dc:creator>Windows User</dc:creator>
  <cp:lastModifiedBy>admin</cp:lastModifiedBy>
  <cp:revision>56</cp:revision>
  <cp:lastPrinted>2024-04-26T07:24:37Z</cp:lastPrinted>
  <dcterms:created xsi:type="dcterms:W3CDTF">2022-03-03T13:10:51Z</dcterms:created>
  <dcterms:modified xsi:type="dcterms:W3CDTF">2024-10-11T10:06:57Z</dcterms:modified>
</cp:coreProperties>
</file>